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7559675" cy="104394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9" roundtripDataSignature="AMtx7mgWxghYGdKSKcbk56xCc49hb0y4P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163AEE5-0241-45C9-8D89-BE3A7C6B9E3A}">
  <a:tblStyle styleId="{6163AEE5-0241-45C9-8D89-BE3A7C6B9E3A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261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viewProps" Target="viewProps.xml"/><Relationship Id="rId5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customschemas.google.com/relationships/presentationmetadata" Target="metadata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 Keusen" userId="7e5e969ea84751e5" providerId="LiveId" clId="{24F40208-41B2-4C58-B3A7-587EA111F57E}"/>
    <pc:docChg chg="modSld">
      <pc:chgData name="Thomas Keusen" userId="7e5e969ea84751e5" providerId="LiveId" clId="{24F40208-41B2-4C58-B3A7-587EA111F57E}" dt="2025-04-04T12:19:17.711" v="269" actId="20577"/>
      <pc:docMkLst>
        <pc:docMk/>
      </pc:docMkLst>
      <pc:sldChg chg="modSp mod">
        <pc:chgData name="Thomas Keusen" userId="7e5e969ea84751e5" providerId="LiveId" clId="{24F40208-41B2-4C58-B3A7-587EA111F57E}" dt="2025-04-04T12:19:17.711" v="269" actId="20577"/>
        <pc:sldMkLst>
          <pc:docMk/>
          <pc:sldMk cId="0" sldId="256"/>
        </pc:sldMkLst>
        <pc:spChg chg="mod">
          <ac:chgData name="Thomas Keusen" userId="7e5e969ea84751e5" providerId="LiveId" clId="{24F40208-41B2-4C58-B3A7-587EA111F57E}" dt="2025-04-04T12:19:17.711" v="269" actId="20577"/>
          <ac:spMkLst>
            <pc:docMk/>
            <pc:sldMk cId="0" sldId="256"/>
            <ac:spMk id="61" creationId="{00000000-0000-0000-0000-000000000000}"/>
          </ac:spMkLst>
        </pc:spChg>
      </pc:sldChg>
      <pc:sldChg chg="modSp mod">
        <pc:chgData name="Thomas Keusen" userId="7e5e969ea84751e5" providerId="LiveId" clId="{24F40208-41B2-4C58-B3A7-587EA111F57E}" dt="2025-04-04T12:14:05.301" v="116" actId="20577"/>
        <pc:sldMkLst>
          <pc:docMk/>
          <pc:sldMk cId="0" sldId="257"/>
        </pc:sldMkLst>
        <pc:graphicFrameChg chg="modGraphic">
          <ac:chgData name="Thomas Keusen" userId="7e5e969ea84751e5" providerId="LiveId" clId="{24F40208-41B2-4C58-B3A7-587EA111F57E}" dt="2025-04-04T12:14:05.301" v="116" actId="20577"/>
          <ac:graphicFrameMkLst>
            <pc:docMk/>
            <pc:sldMk cId="0" sldId="257"/>
            <ac:graphicFrameMk id="76" creationId="{00000000-0000-0000-0000-000000000000}"/>
          </ac:graphicFrameMkLst>
        </pc:graphicFrameChg>
      </pc:sldChg>
      <pc:sldChg chg="modSp mod">
        <pc:chgData name="Thomas Keusen" userId="7e5e969ea84751e5" providerId="LiveId" clId="{24F40208-41B2-4C58-B3A7-587EA111F57E}" dt="2025-04-04T12:17:41.357" v="258" actId="1076"/>
        <pc:sldMkLst>
          <pc:docMk/>
          <pc:sldMk cId="0" sldId="258"/>
        </pc:sldMkLst>
        <pc:spChg chg="mod">
          <ac:chgData name="Thomas Keusen" userId="7e5e969ea84751e5" providerId="LiveId" clId="{24F40208-41B2-4C58-B3A7-587EA111F57E}" dt="2025-04-04T12:17:41.357" v="258" actId="1076"/>
          <ac:spMkLst>
            <pc:docMk/>
            <pc:sldMk cId="0" sldId="258"/>
            <ac:spMk id="84" creationId="{00000000-0000-0000-0000-000000000000}"/>
          </ac:spMkLst>
        </pc:spChg>
        <pc:spChg chg="mod">
          <ac:chgData name="Thomas Keusen" userId="7e5e969ea84751e5" providerId="LiveId" clId="{24F40208-41B2-4C58-B3A7-587EA111F57E}" dt="2025-04-04T12:16:06.028" v="208" actId="20577"/>
          <ac:spMkLst>
            <pc:docMk/>
            <pc:sldMk cId="0" sldId="258"/>
            <ac:spMk id="90" creationId="{00000000-0000-0000-0000-000000000000}"/>
          </ac:spMkLst>
        </pc:spChg>
        <pc:spChg chg="mod">
          <ac:chgData name="Thomas Keusen" userId="7e5e969ea84751e5" providerId="LiveId" clId="{24F40208-41B2-4C58-B3A7-587EA111F57E}" dt="2025-04-04T12:17:21.407" v="255" actId="14100"/>
          <ac:spMkLst>
            <pc:docMk/>
            <pc:sldMk cId="0" sldId="258"/>
            <ac:spMk id="93" creationId="{00000000-0000-0000-0000-000000000000}"/>
          </ac:spMkLst>
        </pc:spChg>
        <pc:spChg chg="mod">
          <ac:chgData name="Thomas Keusen" userId="7e5e969ea84751e5" providerId="LiveId" clId="{24F40208-41B2-4C58-B3A7-587EA111F57E}" dt="2025-04-04T12:17:15.885" v="254" actId="14100"/>
          <ac:spMkLst>
            <pc:docMk/>
            <pc:sldMk cId="0" sldId="258"/>
            <ac:spMk id="94" creationId="{00000000-0000-0000-0000-000000000000}"/>
          </ac:spMkLst>
        </pc:spChg>
        <pc:grpChg chg="mod">
          <ac:chgData name="Thomas Keusen" userId="7e5e969ea84751e5" providerId="LiveId" clId="{24F40208-41B2-4C58-B3A7-587EA111F57E}" dt="2025-04-04T12:17:35.292" v="257" actId="14100"/>
          <ac:grpSpMkLst>
            <pc:docMk/>
            <pc:sldMk cId="0" sldId="258"/>
            <ac:grpSpMk id="91" creationId="{00000000-0000-0000-0000-000000000000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187753" y="685800"/>
            <a:ext cx="24831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87575" y="685800"/>
            <a:ext cx="24828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" name="Google Shape;5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29b0f2865d_0_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87575" y="685800"/>
            <a:ext cx="24828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1" name="Google Shape;71;g229b0f2865d_0_3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29b0f2865d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2187575" y="685800"/>
            <a:ext cx="24828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2" name="Google Shape;82;g229b0f2865d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>
            <a:spLocks noGrp="1"/>
          </p:cNvSpPr>
          <p:nvPr>
            <p:ph type="ctrTitle"/>
          </p:nvPr>
        </p:nvSpPr>
        <p:spPr>
          <a:xfrm>
            <a:off x="257712" y="1511298"/>
            <a:ext cx="7044600" cy="416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3"/>
          <p:cNvSpPr txBox="1">
            <a:spLocks noGrp="1"/>
          </p:cNvSpPr>
          <p:nvPr>
            <p:ph type="subTitle" idx="1"/>
          </p:nvPr>
        </p:nvSpPr>
        <p:spPr>
          <a:xfrm>
            <a:off x="257705" y="5752555"/>
            <a:ext cx="7044600" cy="160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sldNum" idx="12"/>
          </p:nvPr>
        </p:nvSpPr>
        <p:spPr>
          <a:xfrm>
            <a:off x="7004788" y="9465147"/>
            <a:ext cx="453600" cy="7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 txBox="1">
            <a:spLocks noGrp="1"/>
          </p:cNvSpPr>
          <p:nvPr>
            <p:ph type="title" hasCustomPrompt="1"/>
          </p:nvPr>
        </p:nvSpPr>
        <p:spPr>
          <a:xfrm>
            <a:off x="257705" y="2245153"/>
            <a:ext cx="7044600" cy="398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2"/>
          <p:cNvSpPr txBox="1">
            <a:spLocks noGrp="1"/>
          </p:cNvSpPr>
          <p:nvPr>
            <p:ph type="body" idx="1"/>
          </p:nvPr>
        </p:nvSpPr>
        <p:spPr>
          <a:xfrm>
            <a:off x="257705" y="6398217"/>
            <a:ext cx="7044600" cy="264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sldNum" idx="12"/>
          </p:nvPr>
        </p:nvSpPr>
        <p:spPr>
          <a:xfrm>
            <a:off x="7004788" y="9465147"/>
            <a:ext cx="453600" cy="7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3"/>
          <p:cNvSpPr txBox="1">
            <a:spLocks noGrp="1"/>
          </p:cNvSpPr>
          <p:nvPr>
            <p:ph type="sldNum" idx="12"/>
          </p:nvPr>
        </p:nvSpPr>
        <p:spPr>
          <a:xfrm>
            <a:off x="7004788" y="9465147"/>
            <a:ext cx="453600" cy="7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>
            <a:spLocks noGrp="1"/>
          </p:cNvSpPr>
          <p:nvPr>
            <p:ph type="title"/>
          </p:nvPr>
        </p:nvSpPr>
        <p:spPr>
          <a:xfrm>
            <a:off x="257705" y="4365680"/>
            <a:ext cx="7044600" cy="170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sldNum" idx="12"/>
          </p:nvPr>
        </p:nvSpPr>
        <p:spPr>
          <a:xfrm>
            <a:off x="7004788" y="9465147"/>
            <a:ext cx="453600" cy="7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5"/>
          <p:cNvSpPr txBox="1">
            <a:spLocks noGrp="1"/>
          </p:cNvSpPr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body" idx="1"/>
          </p:nvPr>
        </p:nvSpPr>
        <p:spPr>
          <a:xfrm>
            <a:off x="257705" y="2339232"/>
            <a:ext cx="7044600" cy="693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sldNum" idx="12"/>
          </p:nvPr>
        </p:nvSpPr>
        <p:spPr>
          <a:xfrm>
            <a:off x="7004788" y="9465147"/>
            <a:ext cx="453600" cy="7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"/>
          <p:cNvSpPr txBox="1">
            <a:spLocks noGrp="1"/>
          </p:cNvSpPr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6"/>
          <p:cNvSpPr txBox="1">
            <a:spLocks noGrp="1"/>
          </p:cNvSpPr>
          <p:nvPr>
            <p:ph type="body" idx="1"/>
          </p:nvPr>
        </p:nvSpPr>
        <p:spPr>
          <a:xfrm>
            <a:off x="257705" y="2339232"/>
            <a:ext cx="3306900" cy="693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body" idx="2"/>
          </p:nvPr>
        </p:nvSpPr>
        <p:spPr>
          <a:xfrm>
            <a:off x="3995291" y="2339232"/>
            <a:ext cx="3306900" cy="693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sldNum" idx="12"/>
          </p:nvPr>
        </p:nvSpPr>
        <p:spPr>
          <a:xfrm>
            <a:off x="7004788" y="9465147"/>
            <a:ext cx="453600" cy="7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>
            <a:spLocks noGrp="1"/>
          </p:cNvSpPr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sldNum" idx="12"/>
          </p:nvPr>
        </p:nvSpPr>
        <p:spPr>
          <a:xfrm>
            <a:off x="7004788" y="9465147"/>
            <a:ext cx="453600" cy="7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8"/>
          <p:cNvSpPr txBox="1">
            <a:spLocks noGrp="1"/>
          </p:cNvSpPr>
          <p:nvPr>
            <p:ph type="title"/>
          </p:nvPr>
        </p:nvSpPr>
        <p:spPr>
          <a:xfrm>
            <a:off x="257705" y="1127727"/>
            <a:ext cx="2321700" cy="153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8"/>
          <p:cNvSpPr txBox="1">
            <a:spLocks noGrp="1"/>
          </p:cNvSpPr>
          <p:nvPr>
            <p:ph type="body" idx="1"/>
          </p:nvPr>
        </p:nvSpPr>
        <p:spPr>
          <a:xfrm>
            <a:off x="257705" y="2820535"/>
            <a:ext cx="2321700" cy="645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8"/>
          <p:cNvSpPr txBox="1">
            <a:spLocks noGrp="1"/>
          </p:cNvSpPr>
          <p:nvPr>
            <p:ph type="sldNum" idx="12"/>
          </p:nvPr>
        </p:nvSpPr>
        <p:spPr>
          <a:xfrm>
            <a:off x="7004788" y="9465147"/>
            <a:ext cx="453600" cy="7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9"/>
          <p:cNvSpPr txBox="1">
            <a:spLocks noGrp="1"/>
          </p:cNvSpPr>
          <p:nvPr>
            <p:ph type="title"/>
          </p:nvPr>
        </p:nvSpPr>
        <p:spPr>
          <a:xfrm>
            <a:off x="405325" y="913690"/>
            <a:ext cx="5264700" cy="830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9"/>
          <p:cNvSpPr txBox="1">
            <a:spLocks noGrp="1"/>
          </p:cNvSpPr>
          <p:nvPr>
            <p:ph type="sldNum" idx="12"/>
          </p:nvPr>
        </p:nvSpPr>
        <p:spPr>
          <a:xfrm>
            <a:off x="7004788" y="9465147"/>
            <a:ext cx="453600" cy="7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0"/>
          <p:cNvSpPr/>
          <p:nvPr/>
        </p:nvSpPr>
        <p:spPr>
          <a:xfrm>
            <a:off x="3780000" y="-254"/>
            <a:ext cx="3780000" cy="1044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0"/>
          <p:cNvSpPr txBox="1">
            <a:spLocks noGrp="1"/>
          </p:cNvSpPr>
          <p:nvPr>
            <p:ph type="title"/>
          </p:nvPr>
        </p:nvSpPr>
        <p:spPr>
          <a:xfrm>
            <a:off x="219508" y="2503032"/>
            <a:ext cx="3344400" cy="300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subTitle" idx="1"/>
          </p:nvPr>
        </p:nvSpPr>
        <p:spPr>
          <a:xfrm>
            <a:off x="219508" y="5689531"/>
            <a:ext cx="3344400" cy="250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body" idx="2"/>
          </p:nvPr>
        </p:nvSpPr>
        <p:spPr>
          <a:xfrm>
            <a:off x="4083839" y="1469689"/>
            <a:ext cx="3172200" cy="749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10"/>
          <p:cNvSpPr txBox="1">
            <a:spLocks noGrp="1"/>
          </p:cNvSpPr>
          <p:nvPr>
            <p:ph type="sldNum" idx="12"/>
          </p:nvPr>
        </p:nvSpPr>
        <p:spPr>
          <a:xfrm>
            <a:off x="7004788" y="9465147"/>
            <a:ext cx="453600" cy="7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257705" y="8586994"/>
            <a:ext cx="4959600" cy="122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sldNum" idx="12"/>
          </p:nvPr>
        </p:nvSpPr>
        <p:spPr>
          <a:xfrm>
            <a:off x="7004788" y="9465147"/>
            <a:ext cx="453600" cy="7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257705" y="903288"/>
            <a:ext cx="7044600" cy="116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257705" y="2339232"/>
            <a:ext cx="7044600" cy="693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sldNum" idx="12"/>
          </p:nvPr>
        </p:nvSpPr>
        <p:spPr>
          <a:xfrm>
            <a:off x="7004788" y="9465147"/>
            <a:ext cx="453600" cy="79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mailto:booking.padel@sccondor.d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/>
          <p:nvPr/>
        </p:nvSpPr>
        <p:spPr>
          <a:xfrm>
            <a:off x="-9250" y="-32325"/>
            <a:ext cx="7560000" cy="10472400"/>
          </a:xfrm>
          <a:prstGeom prst="rect">
            <a:avLst/>
          </a:prstGeom>
          <a:solidFill>
            <a:srgbClr val="43434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"/>
          <p:cNvSpPr/>
          <p:nvPr/>
        </p:nvSpPr>
        <p:spPr>
          <a:xfrm>
            <a:off x="-9525" y="533700"/>
            <a:ext cx="844500" cy="11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6" name="Google Shape;56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45325" y="533701"/>
            <a:ext cx="4051074" cy="1115999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"/>
          <p:cNvSpPr txBox="1"/>
          <p:nvPr/>
        </p:nvSpPr>
        <p:spPr>
          <a:xfrm>
            <a:off x="1405650" y="533700"/>
            <a:ext cx="6145200" cy="11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de" sz="3000" b="1" i="0" u="none" strike="noStrike" cap="none">
                <a:solidFill>
                  <a:srgbClr val="C89F3A"/>
                </a:solidFill>
                <a:latin typeface="Verdana"/>
                <a:ea typeface="Verdana"/>
                <a:cs typeface="Verdana"/>
                <a:sym typeface="Verdana"/>
              </a:rPr>
              <a:t>SC CONDOR Padel </a:t>
            </a:r>
            <a:endParaRPr sz="3000" b="1" i="0" u="none" strike="noStrike" cap="none">
              <a:solidFill>
                <a:srgbClr val="C89F3A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2817800" y="868900"/>
            <a:ext cx="4435200" cy="70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lang="de" sz="3800" b="1" i="0" u="none" strike="noStrike" cap="none">
                <a:solidFill>
                  <a:srgbClr val="434343"/>
                </a:solidFill>
                <a:latin typeface="Verdana"/>
                <a:ea typeface="Verdana"/>
                <a:cs typeface="Verdana"/>
                <a:sym typeface="Verdana"/>
              </a:rPr>
              <a:t>Preise</a:t>
            </a:r>
            <a:endParaRPr sz="3800" b="1" i="0" u="none" strike="noStrike" cap="none">
              <a:solidFill>
                <a:srgbClr val="43434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graphicFrame>
        <p:nvGraphicFramePr>
          <p:cNvPr id="59" name="Google Shape;59;p1"/>
          <p:cNvGraphicFramePr/>
          <p:nvPr/>
        </p:nvGraphicFramePr>
        <p:xfrm>
          <a:off x="752488" y="2404800"/>
          <a:ext cx="6390050" cy="2899780"/>
        </p:xfrm>
        <a:graphic>
          <a:graphicData uri="http://schemas.openxmlformats.org/drawingml/2006/table">
            <a:tbl>
              <a:tblPr>
                <a:noFill/>
                <a:tableStyleId>{6163AEE5-0241-45C9-8D89-BE3A7C6B9E3A}</a:tableStyleId>
              </a:tblPr>
              <a:tblGrid>
                <a:gridCol w="1085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77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94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17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89375">
                <a:tc rowSpan="2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2000" b="1">
                          <a:solidFill>
                            <a:srgbClr val="434343"/>
                          </a:solidFill>
                        </a:rPr>
                        <a:t>Tag</a:t>
                      </a:r>
                      <a:endParaRPr sz="2000" b="1" u="none" strike="noStrike" cap="none">
                        <a:solidFill>
                          <a:srgbClr val="434343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CCC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2000" b="1">
                          <a:solidFill>
                            <a:srgbClr val="434343"/>
                          </a:solidFill>
                        </a:rPr>
                        <a:t>Uhrzeit</a:t>
                      </a:r>
                      <a:endParaRPr sz="2000" b="1" u="none" strike="noStrike" cap="none">
                        <a:solidFill>
                          <a:srgbClr val="434343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CC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2000" b="1">
                          <a:solidFill>
                            <a:srgbClr val="434343"/>
                          </a:solidFill>
                        </a:rPr>
                        <a:t>Court 1 &amp; 2</a:t>
                      </a:r>
                      <a:endParaRPr sz="2000" b="1" u="none" strike="noStrike" cap="none">
                        <a:solidFill>
                          <a:srgbClr val="434343"/>
                        </a:solidFill>
                      </a:endParaRPr>
                    </a:p>
                  </a:txBody>
                  <a:tcPr marL="91425" marR="91425" marT="91425" marB="91425" anchor="b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CC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2000" b="1">
                          <a:solidFill>
                            <a:srgbClr val="434343"/>
                          </a:solidFill>
                        </a:rPr>
                        <a:t>Court 3</a:t>
                      </a:r>
                      <a:endParaRPr sz="2000" b="1">
                        <a:solidFill>
                          <a:srgbClr val="434343"/>
                        </a:solidFill>
                      </a:endParaRPr>
                    </a:p>
                  </a:txBody>
                  <a:tcPr marL="91425" marR="91425" marT="91425" marB="91425" anchor="b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937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de" sz="1600" b="1" u="none" strike="noStrike" cap="none">
                          <a:solidFill>
                            <a:srgbClr val="434343"/>
                          </a:solidFill>
                        </a:rPr>
                        <a:t>Sommer</a:t>
                      </a:r>
                      <a:endParaRPr sz="1600" b="1" u="none" strike="noStrike" cap="none">
                        <a:solidFill>
                          <a:srgbClr val="434343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de" sz="1600" b="1" u="none" strike="noStrike" cap="none">
                          <a:solidFill>
                            <a:srgbClr val="434343"/>
                          </a:solidFill>
                        </a:rPr>
                        <a:t>Winter</a:t>
                      </a:r>
                      <a:endParaRPr sz="1600" b="1" u="none" strike="noStrike" cap="none">
                        <a:solidFill>
                          <a:srgbClr val="434343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600" b="1">
                          <a:solidFill>
                            <a:srgbClr val="434343"/>
                          </a:solidFill>
                        </a:rPr>
                        <a:t>Sommer / Winter</a:t>
                      </a:r>
                      <a:endParaRPr sz="1600" b="1" u="none" strike="noStrike" cap="none">
                        <a:solidFill>
                          <a:srgbClr val="434343"/>
                        </a:solidFill>
                      </a:endParaRPr>
                    </a:p>
                  </a:txBody>
                  <a:tcPr marL="91425" marR="91425" marT="91425" marB="91425" anchor="b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0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de" sz="1800" b="1" u="none" strike="noStrike" cap="none">
                          <a:solidFill>
                            <a:srgbClr val="FFFFFF"/>
                          </a:solidFill>
                        </a:rPr>
                        <a:t>Mo. - Fr.</a:t>
                      </a:r>
                      <a:endParaRPr sz="1800" b="1" u="none" strike="noStrike" cap="none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de" sz="1800" u="none" strike="noStrike" cap="none">
                          <a:solidFill>
                            <a:srgbClr val="FFFFFF"/>
                          </a:solidFill>
                        </a:rPr>
                        <a:t>8 - 1</a:t>
                      </a:r>
                      <a:r>
                        <a:rPr lang="de" sz="1800">
                          <a:solidFill>
                            <a:srgbClr val="FFFFFF"/>
                          </a:solidFill>
                        </a:rPr>
                        <a:t>7</a:t>
                      </a:r>
                      <a:endParaRPr sz="1800" u="none" strike="noStrike" cap="none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de" sz="1800" u="none" strike="noStrike" cap="none">
                          <a:solidFill>
                            <a:srgbClr val="FFFFFF"/>
                          </a:solidFill>
                        </a:rPr>
                        <a:t>28 €</a:t>
                      </a:r>
                      <a:endParaRPr sz="1800" u="none" strike="noStrike" cap="none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de" sz="1800">
                          <a:solidFill>
                            <a:srgbClr val="FFFFFF"/>
                          </a:solidFill>
                        </a:rPr>
                        <a:t>14</a:t>
                      </a:r>
                      <a:r>
                        <a:rPr lang="de" sz="1800" u="none" strike="noStrike" cap="none">
                          <a:solidFill>
                            <a:srgbClr val="FFFFFF"/>
                          </a:solidFill>
                        </a:rPr>
                        <a:t> €</a:t>
                      </a:r>
                      <a:endParaRPr sz="1800" u="none" strike="noStrike" cap="none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800">
                          <a:solidFill>
                            <a:srgbClr val="FFFFFF"/>
                          </a:solidFill>
                        </a:rPr>
                        <a:t>28 €</a:t>
                      </a:r>
                      <a:endParaRPr sz="1800" u="none" strike="noStrike" cap="none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02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de" sz="1800" b="1" u="none" strike="noStrike" cap="none">
                          <a:solidFill>
                            <a:srgbClr val="FFFFFF"/>
                          </a:solidFill>
                        </a:rPr>
                        <a:t>Mo. - Fr.</a:t>
                      </a:r>
                      <a:endParaRPr sz="1800" b="1" u="none" strike="noStrike" cap="none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de" sz="1800" u="none" strike="noStrike" cap="none">
                          <a:solidFill>
                            <a:srgbClr val="FFFFFF"/>
                          </a:solidFill>
                        </a:rPr>
                        <a:t>1</a:t>
                      </a:r>
                      <a:r>
                        <a:rPr lang="de" sz="1800">
                          <a:solidFill>
                            <a:srgbClr val="FFFFFF"/>
                          </a:solidFill>
                        </a:rPr>
                        <a:t>7</a:t>
                      </a:r>
                      <a:r>
                        <a:rPr lang="de" sz="1800" u="none" strike="noStrike" cap="none">
                          <a:solidFill>
                            <a:srgbClr val="FFFFFF"/>
                          </a:solidFill>
                        </a:rPr>
                        <a:t> - 22</a:t>
                      </a:r>
                      <a:endParaRPr sz="1800" u="none" strike="noStrike" cap="none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de" sz="1800" u="none" strike="noStrike" cap="none">
                          <a:solidFill>
                            <a:srgbClr val="FFFFFF"/>
                          </a:solidFill>
                        </a:rPr>
                        <a:t>36 €</a:t>
                      </a:r>
                      <a:endParaRPr sz="1800" u="none" strike="noStrike" cap="none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de" sz="1800">
                          <a:solidFill>
                            <a:srgbClr val="FFFFFF"/>
                          </a:solidFill>
                        </a:rPr>
                        <a:t>18</a:t>
                      </a:r>
                      <a:r>
                        <a:rPr lang="de" sz="1800" u="none" strike="noStrike" cap="none">
                          <a:solidFill>
                            <a:srgbClr val="FFFFFF"/>
                          </a:solidFill>
                        </a:rPr>
                        <a:t> €</a:t>
                      </a:r>
                      <a:endParaRPr sz="1800" u="none" strike="noStrike" cap="none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800">
                          <a:solidFill>
                            <a:schemeClr val="lt1"/>
                          </a:solidFill>
                        </a:rPr>
                        <a:t>36 €</a:t>
                      </a:r>
                      <a:endParaRPr sz="180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9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de" sz="1800" b="1" u="none" strike="noStrike" cap="none">
                          <a:solidFill>
                            <a:srgbClr val="FFFFFF"/>
                          </a:solidFill>
                        </a:rPr>
                        <a:t>Sa. - So.</a:t>
                      </a:r>
                      <a:endParaRPr sz="1800" b="1" u="none" strike="noStrike" cap="none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de" sz="1800" u="none" strike="noStrike" cap="none">
                          <a:solidFill>
                            <a:srgbClr val="FFFFFF"/>
                          </a:solidFill>
                        </a:rPr>
                        <a:t>8 - 22</a:t>
                      </a:r>
                      <a:endParaRPr sz="1800" u="none" strike="noStrike" cap="none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de" sz="1800" u="none" strike="noStrike" cap="none">
                          <a:solidFill>
                            <a:srgbClr val="FFFFFF"/>
                          </a:solidFill>
                        </a:rPr>
                        <a:t>36 €</a:t>
                      </a:r>
                      <a:endParaRPr sz="1800" u="none" strike="noStrike" cap="none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de" sz="1800">
                          <a:solidFill>
                            <a:srgbClr val="FFFFFF"/>
                          </a:solidFill>
                        </a:rPr>
                        <a:t>1</a:t>
                      </a:r>
                      <a:r>
                        <a:rPr lang="de" sz="1800" u="none" strike="noStrike" cap="none">
                          <a:solidFill>
                            <a:srgbClr val="FFFFFF"/>
                          </a:solidFill>
                        </a:rPr>
                        <a:t>8 €</a:t>
                      </a:r>
                      <a:endParaRPr sz="1800" u="none" strike="noStrike" cap="none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800">
                          <a:solidFill>
                            <a:schemeClr val="lt1"/>
                          </a:solidFill>
                        </a:rPr>
                        <a:t>36 €</a:t>
                      </a:r>
                      <a:endParaRPr sz="180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0" name="Google Shape;60;p1"/>
          <p:cNvSpPr txBox="1"/>
          <p:nvPr/>
        </p:nvSpPr>
        <p:spPr>
          <a:xfrm>
            <a:off x="677807" y="1910050"/>
            <a:ext cx="5512800" cy="4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de" sz="20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Platzgebühren pro Stunde pro Court</a:t>
            </a:r>
            <a:endParaRPr sz="2000" b="1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1"/>
          <p:cNvSpPr txBox="1"/>
          <p:nvPr/>
        </p:nvSpPr>
        <p:spPr>
          <a:xfrm>
            <a:off x="752450" y="5503763"/>
            <a:ext cx="5883900" cy="264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de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*</a:t>
            </a:r>
            <a:r>
              <a:rPr lang="de" dirty="0">
                <a:solidFill>
                  <a:schemeClr val="lt1"/>
                </a:solidFill>
              </a:rPr>
              <a:t>Ein Buchungsrabatt von 20%</a:t>
            </a:r>
            <a:r>
              <a:rPr lang="de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dirty="0">
                <a:solidFill>
                  <a:schemeClr val="lt1"/>
                </a:solidFill>
              </a:rPr>
              <a:t>gilt </a:t>
            </a:r>
            <a:r>
              <a:rPr lang="de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für Kinder und Jugendliche bis 18 Jahren, Junge Erwachsene und Studenten bis 26 Jahren und Senioren ab 6</a:t>
            </a:r>
            <a:r>
              <a:rPr lang="de" dirty="0">
                <a:solidFill>
                  <a:schemeClr val="lt1"/>
                </a:solidFill>
              </a:rPr>
              <a:t>5</a:t>
            </a:r>
            <a:r>
              <a:rPr lang="de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Jahren. </a:t>
            </a:r>
            <a:r>
              <a:rPr lang="de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(jeweils mit einmaligem Altersnachweis /Lichtbildausweis</a:t>
            </a:r>
            <a:r>
              <a:rPr lang="de">
                <a:solidFill>
                  <a:schemeClr val="lt1"/>
                </a:solidFill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de">
                <a:solidFill>
                  <a:schemeClr val="lt1"/>
                </a:solidFill>
              </a:rPr>
              <a:t> </a:t>
            </a:r>
            <a:r>
              <a:rPr lang="de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lang="de" b="0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de" b="0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(Bitte Ermäßigungsnachweis &amp; Fragen an: </a:t>
            </a:r>
            <a:r>
              <a:rPr lang="de" b="0" i="0" u="sng" strike="noStrike" cap="none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booking.padel@sccondor.de</a:t>
            </a:r>
            <a:r>
              <a:rPr lang="de" dirty="0">
                <a:solidFill>
                  <a:srgbClr val="FFFFFF"/>
                </a:solidFill>
              </a:rPr>
              <a:t>)</a:t>
            </a:r>
            <a:r>
              <a:rPr lang="de" b="0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lang="de" b="0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</a:pPr>
            <a:r>
              <a:rPr lang="de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Leihschläger und -bälle sind im Buchungspreis enthalten. </a:t>
            </a:r>
            <a:br>
              <a:rPr lang="de" b="0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lang="de" b="0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de" b="0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Für Mitglieder fallen keine Platzgebühren an.</a:t>
            </a:r>
            <a:br>
              <a:rPr lang="de" b="0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de" b="0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Sommersaison: 01.04. - 3</a:t>
            </a:r>
            <a:r>
              <a:rPr lang="de" dirty="0">
                <a:solidFill>
                  <a:srgbClr val="FFFFFF"/>
                </a:solidFill>
              </a:rPr>
              <a:t>1</a:t>
            </a:r>
            <a:r>
              <a:rPr lang="de" b="0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de" dirty="0">
                <a:solidFill>
                  <a:srgbClr val="FFFFFF"/>
                </a:solidFill>
              </a:rPr>
              <a:t>10</a:t>
            </a:r>
            <a:r>
              <a:rPr lang="de" b="0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br>
              <a:rPr lang="de" b="0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de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Wintersaison:  01.1</a:t>
            </a:r>
            <a:r>
              <a:rPr lang="de" dirty="0">
                <a:solidFill>
                  <a:schemeClr val="lt1"/>
                </a:solidFill>
              </a:rPr>
              <a:t>1</a:t>
            </a:r>
            <a:r>
              <a:rPr lang="de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. - 31.03.</a:t>
            </a:r>
            <a:endParaRPr b="0" i="0" u="none" strike="noStrike" cap="none" dirty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62" name="Google Shape;62;p1"/>
          <p:cNvGrpSpPr/>
          <p:nvPr/>
        </p:nvGrpSpPr>
        <p:grpSpPr>
          <a:xfrm>
            <a:off x="752500" y="8500103"/>
            <a:ext cx="6465900" cy="1442613"/>
            <a:chOff x="537800" y="7121525"/>
            <a:chExt cx="6465900" cy="2976300"/>
          </a:xfrm>
        </p:grpSpPr>
        <p:sp>
          <p:nvSpPr>
            <p:cNvPr id="63" name="Google Shape;63;p1"/>
            <p:cNvSpPr/>
            <p:nvPr/>
          </p:nvSpPr>
          <p:spPr>
            <a:xfrm>
              <a:off x="537800" y="7121525"/>
              <a:ext cx="6465900" cy="2976300"/>
            </a:xfrm>
            <a:prstGeom prst="rect">
              <a:avLst/>
            </a:prstGeom>
            <a:solidFill>
              <a:srgbClr val="C89F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" name="Google Shape;64;p1"/>
            <p:cNvSpPr txBox="1"/>
            <p:nvPr/>
          </p:nvSpPr>
          <p:spPr>
            <a:xfrm>
              <a:off x="690200" y="7409918"/>
              <a:ext cx="4920900" cy="430200"/>
            </a:xfrm>
            <a:prstGeom prst="rect">
              <a:avLst/>
            </a:prstGeom>
            <a:solidFill>
              <a:srgbClr val="C89F3A"/>
            </a:solidFill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de" b="1">
                  <a:solidFill>
                    <a:srgbClr val="FFFFFF"/>
                  </a:solidFill>
                </a:rPr>
                <a:t>Du möchtest einen Court bei uns buchen?</a:t>
              </a:r>
              <a:endParaRPr b="1">
                <a:solidFill>
                  <a:srgbClr val="FFFFFF"/>
                </a:solidFill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b="1">
                <a:solidFill>
                  <a:srgbClr val="FFFFFF"/>
                </a:solidFill>
              </a:endParaRPr>
            </a:p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de">
                  <a:solidFill>
                    <a:srgbClr val="FFFFFF"/>
                  </a:solidFill>
                </a:rPr>
                <a:t>Unsere Buchungsplattform Playtomic</a:t>
              </a:r>
              <a:br>
                <a:rPr lang="de">
                  <a:solidFill>
                    <a:srgbClr val="FFFFFF"/>
                  </a:solidFill>
                </a:rPr>
              </a:br>
              <a:r>
                <a:rPr lang="de">
                  <a:solidFill>
                    <a:srgbClr val="FFFFFF"/>
                  </a:solidFill>
                </a:rPr>
                <a:t>findest du hier</a:t>
              </a:r>
              <a:endParaRPr>
                <a:solidFill>
                  <a:srgbClr val="FFFFFF"/>
                </a:solidFill>
              </a:endParaRPr>
            </a:p>
          </p:txBody>
        </p:sp>
      </p:grpSp>
      <p:pic>
        <p:nvPicPr>
          <p:cNvPr id="65" name="Google Shape;65;p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772225" y="8618658"/>
            <a:ext cx="924325" cy="942825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"/>
          <p:cNvSpPr txBox="1"/>
          <p:nvPr/>
        </p:nvSpPr>
        <p:spPr>
          <a:xfrm>
            <a:off x="4772225" y="9454863"/>
            <a:ext cx="11412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200">
                <a:solidFill>
                  <a:srgbClr val="595959"/>
                </a:solidFill>
              </a:rPr>
              <a:t>Apple User</a:t>
            </a:r>
            <a:endParaRPr sz="1200">
              <a:solidFill>
                <a:srgbClr val="595959"/>
              </a:solidFill>
            </a:endParaRPr>
          </a:p>
        </p:txBody>
      </p:sp>
      <p:pic>
        <p:nvPicPr>
          <p:cNvPr id="67" name="Google Shape;67;p1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060375" y="8618662"/>
            <a:ext cx="924325" cy="918190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"/>
          <p:cNvSpPr txBox="1"/>
          <p:nvPr/>
        </p:nvSpPr>
        <p:spPr>
          <a:xfrm>
            <a:off x="6001350" y="9436188"/>
            <a:ext cx="11412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200">
                <a:solidFill>
                  <a:srgbClr val="595959"/>
                </a:solidFill>
              </a:rPr>
              <a:t>Andere User</a:t>
            </a:r>
            <a:endParaRPr sz="1200">
              <a:solidFill>
                <a:srgbClr val="595959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29b0f2865d_0_34"/>
          <p:cNvSpPr/>
          <p:nvPr/>
        </p:nvSpPr>
        <p:spPr>
          <a:xfrm>
            <a:off x="-9260" y="-32324"/>
            <a:ext cx="7560000" cy="10472400"/>
          </a:xfrm>
          <a:prstGeom prst="rect">
            <a:avLst/>
          </a:prstGeom>
          <a:solidFill>
            <a:srgbClr val="43434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g229b0f2865d_0_34"/>
          <p:cNvSpPr/>
          <p:nvPr/>
        </p:nvSpPr>
        <p:spPr>
          <a:xfrm>
            <a:off x="-9525" y="533700"/>
            <a:ext cx="844500" cy="11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5" name="Google Shape;75;g229b0f2865d_0_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45325" y="533701"/>
            <a:ext cx="4051074" cy="1115999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6" name="Google Shape;76;g229b0f2865d_0_34"/>
          <p:cNvGraphicFramePr/>
          <p:nvPr>
            <p:extLst>
              <p:ext uri="{D42A27DB-BD31-4B8C-83A1-F6EECF244321}">
                <p14:modId xmlns:p14="http://schemas.microsoft.com/office/powerpoint/2010/main" val="677836785"/>
              </p:ext>
            </p:extLst>
          </p:nvPr>
        </p:nvGraphicFramePr>
        <p:xfrm>
          <a:off x="735613" y="2218225"/>
          <a:ext cx="6337925" cy="7378595"/>
        </p:xfrm>
        <a:graphic>
          <a:graphicData uri="http://schemas.openxmlformats.org/drawingml/2006/table">
            <a:tbl>
              <a:tblPr>
                <a:noFill/>
                <a:tableStyleId>{6163AEE5-0241-45C9-8D89-BE3A7C6B9E3A}</a:tableStyleId>
              </a:tblPr>
              <a:tblGrid>
                <a:gridCol w="37842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30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06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951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de" sz="1600" b="1" u="none" strike="noStrike" cap="none">
                          <a:solidFill>
                            <a:srgbClr val="434343"/>
                          </a:solidFill>
                        </a:rPr>
                        <a:t>Beitragsart</a:t>
                      </a:r>
                      <a:endParaRPr sz="1600" b="1" u="none" strike="noStrike" cap="none">
                        <a:solidFill>
                          <a:srgbClr val="434343"/>
                        </a:solidFill>
                      </a:endParaRPr>
                    </a:p>
                  </a:txBody>
                  <a:tcPr marL="91425" marR="91425" marT="91425" marB="91425" anchor="b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de" sz="1600" b="1" u="none" strike="noStrike" cap="none">
                          <a:solidFill>
                            <a:srgbClr val="434343"/>
                          </a:solidFill>
                        </a:rPr>
                        <a:t>Regulär</a:t>
                      </a:r>
                      <a:endParaRPr sz="1600" b="1" u="none" strike="noStrike" cap="none">
                        <a:solidFill>
                          <a:srgbClr val="434343"/>
                        </a:solidFill>
                      </a:endParaRPr>
                    </a:p>
                  </a:txBody>
                  <a:tcPr marL="91425" marR="91425" marT="91425" marB="91425" anchor="b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lang="de" sz="1600" b="1">
                          <a:solidFill>
                            <a:srgbClr val="434343"/>
                          </a:solidFill>
                        </a:rPr>
                        <a:t>Schnupper-Beitrag</a:t>
                      </a:r>
                      <a:endParaRPr sz="1600" b="1" u="none" strike="noStrike" cap="none">
                        <a:solidFill>
                          <a:srgbClr val="434343"/>
                        </a:solidFill>
                      </a:endParaRPr>
                    </a:p>
                  </a:txBody>
                  <a:tcPr marL="91425" marR="91425" marT="91425" marB="91425" anchor="b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C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2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de" sz="1200" b="1" u="none" strike="noStrike" cap="none">
                          <a:solidFill>
                            <a:srgbClr val="FFFFFF"/>
                          </a:solidFill>
                        </a:rPr>
                        <a:t>Erwachsen</a:t>
                      </a:r>
                      <a:r>
                        <a:rPr lang="de" sz="1200" b="1">
                          <a:solidFill>
                            <a:srgbClr val="FFFFFF"/>
                          </a:solidFill>
                        </a:rPr>
                        <a:t>e Einzelmitglied </a:t>
                      </a:r>
                      <a:r>
                        <a:rPr lang="de" sz="1200" u="none" strike="noStrike" cap="none">
                          <a:solidFill>
                            <a:srgbClr val="FFFFFF"/>
                          </a:solidFill>
                        </a:rPr>
                        <a:t>(24-64 Jahre)</a:t>
                      </a:r>
                      <a:endParaRPr sz="1200" u="none" strike="noStrike" cap="none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de" sz="1200" u="none" strike="noStrike" cap="none">
                          <a:solidFill>
                            <a:srgbClr val="FFFFFF"/>
                          </a:solidFill>
                        </a:rPr>
                        <a:t>3</a:t>
                      </a:r>
                      <a:r>
                        <a:rPr lang="de" sz="1200">
                          <a:solidFill>
                            <a:srgbClr val="FFFFFF"/>
                          </a:solidFill>
                        </a:rPr>
                        <a:t>9</a:t>
                      </a:r>
                      <a:r>
                        <a:rPr lang="de" sz="1200" u="none" strike="noStrike" cap="none">
                          <a:solidFill>
                            <a:srgbClr val="FFFFFF"/>
                          </a:solidFill>
                        </a:rPr>
                        <a:t>0 €</a:t>
                      </a:r>
                      <a:endParaRPr sz="1200" u="none" strike="noStrike" cap="none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de" sz="1200">
                          <a:solidFill>
                            <a:srgbClr val="FFFFFF"/>
                          </a:solidFill>
                        </a:rPr>
                        <a:t>0</a:t>
                      </a:r>
                      <a:r>
                        <a:rPr lang="de" sz="1200" u="none" strike="noStrike" cap="none">
                          <a:solidFill>
                            <a:srgbClr val="FFFFFF"/>
                          </a:solidFill>
                        </a:rPr>
                        <a:t> €</a:t>
                      </a:r>
                      <a:r>
                        <a:rPr lang="de" sz="1200">
                          <a:solidFill>
                            <a:srgbClr val="FFFFFF"/>
                          </a:solidFill>
                        </a:rPr>
                        <a:t>, 50% Rabatt auf deine Buchungen</a:t>
                      </a:r>
                      <a:endParaRPr sz="1200" u="none" strike="noStrike" cap="none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86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200" b="1">
                          <a:solidFill>
                            <a:srgbClr val="FFFFFF"/>
                          </a:solidFill>
                        </a:rPr>
                        <a:t>Erwachsene Einzelmitglied </a:t>
                      </a:r>
                      <a:r>
                        <a:rPr lang="de" sz="1200">
                          <a:solidFill>
                            <a:srgbClr val="FFFFFF"/>
                          </a:solidFill>
                        </a:rPr>
                        <a:t>SAISON</a:t>
                      </a:r>
                      <a:endParaRPr sz="1200" u="none" strike="noStrike" cap="none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200">
                          <a:solidFill>
                            <a:srgbClr val="FFFFFF"/>
                          </a:solidFill>
                        </a:rPr>
                        <a:t>300 €</a:t>
                      </a:r>
                      <a:endParaRPr sz="1200" u="none" strike="noStrike" cap="none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200">
                          <a:solidFill>
                            <a:srgbClr val="FFFFFF"/>
                          </a:solidFill>
                        </a:rPr>
                        <a:t>-</a:t>
                      </a:r>
                      <a:endParaRPr sz="120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86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de" sz="1200" b="1">
                          <a:solidFill>
                            <a:srgbClr val="FFFFFF"/>
                          </a:solidFill>
                        </a:rPr>
                        <a:t>Erwachsene </a:t>
                      </a:r>
                      <a:r>
                        <a:rPr lang="de" sz="1200" b="1" u="none" strike="noStrike" cap="none">
                          <a:solidFill>
                            <a:srgbClr val="FFFFFF"/>
                          </a:solidFill>
                        </a:rPr>
                        <a:t>Partnermitglied </a:t>
                      </a:r>
                      <a:r>
                        <a:rPr lang="de" sz="1200" u="none" strike="noStrike" cap="none">
                          <a:solidFill>
                            <a:srgbClr val="FFFFFF"/>
                          </a:solidFill>
                        </a:rPr>
                        <a:t>(24-64 Jahre)</a:t>
                      </a:r>
                      <a:endParaRPr sz="1200" u="none" strike="noStrike" cap="none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de" sz="1200" u="none" strike="noStrike" cap="none">
                          <a:solidFill>
                            <a:srgbClr val="FFFFFF"/>
                          </a:solidFill>
                        </a:rPr>
                        <a:t>2</a:t>
                      </a:r>
                      <a:r>
                        <a:rPr lang="de" sz="1200">
                          <a:solidFill>
                            <a:srgbClr val="FFFFFF"/>
                          </a:solidFill>
                        </a:rPr>
                        <a:t>99</a:t>
                      </a:r>
                      <a:r>
                        <a:rPr lang="de" sz="1200" u="none" strike="noStrike" cap="none">
                          <a:solidFill>
                            <a:srgbClr val="FFFFFF"/>
                          </a:solidFill>
                        </a:rPr>
                        <a:t> €</a:t>
                      </a:r>
                      <a:endParaRPr sz="1200" u="none" strike="noStrike" cap="none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r>
                        <a:rPr lang="de" sz="1200">
                          <a:solidFill>
                            <a:schemeClr val="lt1"/>
                          </a:solidFill>
                        </a:rPr>
                        <a:t>0 €, 50% Rabatt auf deine Buchungen</a:t>
                      </a:r>
                      <a:endParaRPr sz="120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86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r>
                        <a:rPr lang="de" sz="1200" b="1">
                          <a:solidFill>
                            <a:schemeClr val="lt1"/>
                          </a:solidFill>
                        </a:rPr>
                        <a:t>Erwachsene Partnermitglied </a:t>
                      </a:r>
                      <a:r>
                        <a:rPr lang="de" sz="1200">
                          <a:solidFill>
                            <a:schemeClr val="lt1"/>
                          </a:solidFill>
                        </a:rPr>
                        <a:t>SAISON</a:t>
                      </a:r>
                      <a:endParaRPr sz="1200" b="1" u="none" strike="noStrike" cap="none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de" sz="1200">
                          <a:solidFill>
                            <a:srgbClr val="FFFFFF"/>
                          </a:solidFill>
                        </a:rPr>
                        <a:t>247</a:t>
                      </a:r>
                      <a:r>
                        <a:rPr lang="de" sz="1200" u="none" strike="noStrike" cap="none">
                          <a:solidFill>
                            <a:srgbClr val="FFFFFF"/>
                          </a:solidFill>
                        </a:rPr>
                        <a:t> €</a:t>
                      </a:r>
                      <a:endParaRPr sz="1200" u="none" strike="noStrike" cap="none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de" sz="1200">
                          <a:solidFill>
                            <a:srgbClr val="FFFFFF"/>
                          </a:solidFill>
                        </a:rPr>
                        <a:t>-</a:t>
                      </a:r>
                      <a:endParaRPr sz="1200" u="none" strike="noStrike" cap="none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86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de" sz="1200" b="1">
                          <a:solidFill>
                            <a:srgbClr val="FFFFFF"/>
                          </a:solidFill>
                        </a:rPr>
                        <a:t>Senioren/innen</a:t>
                      </a:r>
                      <a:r>
                        <a:rPr lang="de" sz="1200">
                          <a:solidFill>
                            <a:srgbClr val="FFFFFF"/>
                          </a:solidFill>
                        </a:rPr>
                        <a:t> (ab 65 Jahre)</a:t>
                      </a:r>
                      <a:endParaRPr sz="1200" u="none" strike="noStrike" cap="none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de" sz="1200">
                          <a:solidFill>
                            <a:srgbClr val="FFFFFF"/>
                          </a:solidFill>
                        </a:rPr>
                        <a:t>247</a:t>
                      </a:r>
                      <a:r>
                        <a:rPr lang="de" sz="1200" u="none" strike="noStrike" cap="none">
                          <a:solidFill>
                            <a:srgbClr val="FFFFFF"/>
                          </a:solidFill>
                        </a:rPr>
                        <a:t> €</a:t>
                      </a:r>
                      <a:endParaRPr sz="1200" u="none" strike="noStrike" cap="none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r>
                        <a:rPr lang="de" sz="1200">
                          <a:solidFill>
                            <a:schemeClr val="lt1"/>
                          </a:solidFill>
                        </a:rPr>
                        <a:t>0 €, 50% Rabatt auf deine Buchungen</a:t>
                      </a:r>
                      <a:endParaRPr sz="120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86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de" sz="1200" b="1" dirty="0">
                          <a:solidFill>
                            <a:srgbClr val="FFFFFF"/>
                          </a:solidFill>
                        </a:rPr>
                        <a:t>Junge Erwachsene </a:t>
                      </a:r>
                      <a:r>
                        <a:rPr lang="de" sz="1200" dirty="0">
                          <a:solidFill>
                            <a:srgbClr val="FFFFFF"/>
                          </a:solidFill>
                        </a:rPr>
                        <a:t>und </a:t>
                      </a:r>
                      <a:r>
                        <a:rPr lang="de" sz="1200" b="1" dirty="0">
                          <a:solidFill>
                            <a:srgbClr val="FFFFFF"/>
                          </a:solidFill>
                        </a:rPr>
                        <a:t>Studenten </a:t>
                      </a:r>
                      <a:r>
                        <a:rPr lang="de" sz="1200" dirty="0">
                          <a:solidFill>
                            <a:srgbClr val="FFFFFF"/>
                          </a:solidFill>
                        </a:rPr>
                        <a:t>(bis 26 Jahre)</a:t>
                      </a:r>
                      <a:endParaRPr sz="1200" b="1" u="none" strike="noStrike" cap="none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de" sz="1200">
                          <a:solidFill>
                            <a:srgbClr val="FFFFFF"/>
                          </a:solidFill>
                        </a:rPr>
                        <a:t>247</a:t>
                      </a:r>
                      <a:r>
                        <a:rPr lang="de" sz="1200" u="none" strike="noStrike" cap="none">
                          <a:solidFill>
                            <a:srgbClr val="FFFFFF"/>
                          </a:solidFill>
                        </a:rPr>
                        <a:t> €</a:t>
                      </a:r>
                      <a:endParaRPr sz="1200" u="none" strike="noStrike" cap="none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r>
                        <a:rPr lang="de" sz="1200">
                          <a:solidFill>
                            <a:schemeClr val="lt1"/>
                          </a:solidFill>
                        </a:rPr>
                        <a:t>0 €, 50% Rabatt auf deine Buchungen</a:t>
                      </a:r>
                      <a:endParaRPr sz="120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86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de" sz="1200" b="1">
                          <a:solidFill>
                            <a:srgbClr val="FFFFFF"/>
                          </a:solidFill>
                        </a:rPr>
                        <a:t>Kinder / Jugendliche </a:t>
                      </a:r>
                      <a:r>
                        <a:rPr lang="de" sz="1200">
                          <a:solidFill>
                            <a:srgbClr val="FFFFFF"/>
                          </a:solidFill>
                        </a:rPr>
                        <a:t>(bis 8 Jahre)</a:t>
                      </a:r>
                      <a:endParaRPr sz="1200" u="none" strike="noStrike" cap="none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000"/>
                        <a:buFont typeface="Arial"/>
                        <a:buNone/>
                      </a:pPr>
                      <a:r>
                        <a:rPr lang="de" sz="1200">
                          <a:solidFill>
                            <a:srgbClr val="FFFFFF"/>
                          </a:solidFill>
                        </a:rPr>
                        <a:t>84</a:t>
                      </a:r>
                      <a:r>
                        <a:rPr lang="de" sz="1200" u="none" strike="noStrike" cap="none">
                          <a:solidFill>
                            <a:srgbClr val="FFFFFF"/>
                          </a:solidFill>
                        </a:rPr>
                        <a:t> €</a:t>
                      </a:r>
                      <a:endParaRPr sz="1200" u="none" strike="noStrike" cap="none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000"/>
                        <a:buFont typeface="Arial"/>
                        <a:buNone/>
                      </a:pPr>
                      <a:r>
                        <a:rPr lang="de" sz="1200">
                          <a:solidFill>
                            <a:schemeClr val="lt1"/>
                          </a:solidFill>
                        </a:rPr>
                        <a:t>0 €, 50% Rabatt auf deine Buchungen</a:t>
                      </a:r>
                      <a:endParaRPr sz="120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86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200" b="1">
                          <a:solidFill>
                            <a:srgbClr val="FFFFFF"/>
                          </a:solidFill>
                        </a:rPr>
                        <a:t>Fördermitglied, Passive Erwachsene</a:t>
                      </a:r>
                      <a:endParaRPr sz="1200" b="1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200">
                          <a:solidFill>
                            <a:srgbClr val="FFFFFF"/>
                          </a:solidFill>
                        </a:rPr>
                        <a:t>84 €</a:t>
                      </a:r>
                      <a:endParaRPr sz="120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200">
                          <a:solidFill>
                            <a:srgbClr val="FFFFFF"/>
                          </a:solidFill>
                        </a:rPr>
                        <a:t>-</a:t>
                      </a:r>
                      <a:endParaRPr sz="120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86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200" b="1">
                          <a:solidFill>
                            <a:srgbClr val="FFFFFF"/>
                          </a:solidFill>
                        </a:rPr>
                        <a:t>Passive Kinder, Jugendliche (</a:t>
                      </a:r>
                      <a:r>
                        <a:rPr lang="de" sz="1200">
                          <a:solidFill>
                            <a:srgbClr val="FFFFFF"/>
                          </a:solidFill>
                        </a:rPr>
                        <a:t>bis 18 Jahre)</a:t>
                      </a:r>
                      <a:endParaRPr sz="120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200">
                          <a:solidFill>
                            <a:srgbClr val="FFFFFF"/>
                          </a:solidFill>
                        </a:rPr>
                        <a:t>50 €</a:t>
                      </a:r>
                      <a:endParaRPr sz="120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200" dirty="0">
                          <a:solidFill>
                            <a:srgbClr val="FFFFFF"/>
                          </a:solidFill>
                        </a:rPr>
                        <a:t>-</a:t>
                      </a:r>
                      <a:endParaRPr sz="1200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86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200" b="1">
                          <a:solidFill>
                            <a:srgbClr val="FFFFFF"/>
                          </a:solidFill>
                        </a:rPr>
                        <a:t>Zweitmitgliedschaft Tennis-Sparte SC Condor</a:t>
                      </a:r>
                      <a:br>
                        <a:rPr lang="de" sz="1200" b="1">
                          <a:solidFill>
                            <a:srgbClr val="FFFFFF"/>
                          </a:solidFill>
                        </a:rPr>
                      </a:br>
                      <a:r>
                        <a:rPr lang="de" sz="1200" b="1">
                          <a:solidFill>
                            <a:srgbClr val="FFFFFF"/>
                          </a:solidFill>
                        </a:rPr>
                        <a:t> &gt; Erwachsene Mitglieder Tennis</a:t>
                      </a:r>
                      <a:br>
                        <a:rPr lang="de" sz="1200" b="1">
                          <a:solidFill>
                            <a:srgbClr val="FFFFFF"/>
                          </a:solidFill>
                        </a:rPr>
                      </a:br>
                      <a:r>
                        <a:rPr lang="de" sz="1200" b="1">
                          <a:solidFill>
                            <a:srgbClr val="FFFFFF"/>
                          </a:solidFill>
                        </a:rPr>
                        <a:t> &gt; Kinder, Jugendliche Tennis</a:t>
                      </a:r>
                      <a:r>
                        <a:rPr lang="de" sz="1200">
                          <a:solidFill>
                            <a:srgbClr val="FFFFFF"/>
                          </a:solidFill>
                        </a:rPr>
                        <a:t> (bis 18 Jahre)</a:t>
                      </a:r>
                      <a:endParaRPr sz="120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200" dirty="0">
                          <a:solidFill>
                            <a:srgbClr val="FFFFFF"/>
                          </a:solidFill>
                        </a:rPr>
                        <a:t>149 €</a:t>
                      </a:r>
                      <a:endParaRPr sz="1200" dirty="0">
                        <a:solidFill>
                          <a:srgbClr val="FFFFFF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200" dirty="0">
                          <a:solidFill>
                            <a:srgbClr val="FFFFFF"/>
                          </a:solidFill>
                        </a:rPr>
                        <a:t>  99 €</a:t>
                      </a:r>
                      <a:endParaRPr sz="1200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 anchor="b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200">
                          <a:solidFill>
                            <a:srgbClr val="FFFFFF"/>
                          </a:solidFill>
                        </a:rPr>
                        <a:t>-</a:t>
                      </a:r>
                      <a:endParaRPr sz="120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486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200" b="1">
                          <a:solidFill>
                            <a:schemeClr val="lt1"/>
                          </a:solidFill>
                        </a:rPr>
                        <a:t>Zweitmitgliedschaft andere Sparte SC Condor</a:t>
                      </a:r>
                      <a:br>
                        <a:rPr lang="de" sz="1200" b="1">
                          <a:solidFill>
                            <a:schemeClr val="lt1"/>
                          </a:solidFill>
                        </a:rPr>
                      </a:br>
                      <a:r>
                        <a:rPr lang="de" sz="1200" b="1">
                          <a:solidFill>
                            <a:schemeClr val="lt1"/>
                          </a:solidFill>
                        </a:rPr>
                        <a:t> &gt; Erwachsene Einzelmitglieder </a:t>
                      </a:r>
                      <a:r>
                        <a:rPr lang="de" sz="1200">
                          <a:solidFill>
                            <a:schemeClr val="lt1"/>
                          </a:solidFill>
                        </a:rPr>
                        <a:t>(24-64 Jahre)</a:t>
                      </a:r>
                      <a:endParaRPr sz="1200">
                        <a:solidFill>
                          <a:schemeClr val="lt1"/>
                        </a:solidFill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200" b="1">
                          <a:solidFill>
                            <a:schemeClr val="lt1"/>
                          </a:solidFill>
                        </a:rPr>
                        <a:t> &gt; Sonstige erwachsene Mitglieder</a:t>
                      </a:r>
                      <a:br>
                        <a:rPr lang="de" sz="1200" b="1">
                          <a:solidFill>
                            <a:schemeClr val="lt1"/>
                          </a:solidFill>
                        </a:rPr>
                      </a:br>
                      <a:r>
                        <a:rPr lang="de" sz="1200" b="1">
                          <a:solidFill>
                            <a:schemeClr val="lt1"/>
                          </a:solidFill>
                        </a:rPr>
                        <a:t> &gt; Kinder, Jugendliche </a:t>
                      </a:r>
                      <a:r>
                        <a:rPr lang="de" sz="1200">
                          <a:solidFill>
                            <a:schemeClr val="lt1"/>
                          </a:solidFill>
                        </a:rPr>
                        <a:t>(bis 18 Jahre)</a:t>
                      </a:r>
                      <a:endParaRPr sz="1200" b="1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200">
                          <a:solidFill>
                            <a:srgbClr val="FFFFFF"/>
                          </a:solidFill>
                        </a:rPr>
                        <a:t>239 €</a:t>
                      </a:r>
                      <a:endParaRPr sz="1200">
                        <a:solidFill>
                          <a:srgbClr val="FFFFFF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200">
                          <a:solidFill>
                            <a:srgbClr val="FFFFFF"/>
                          </a:solidFill>
                        </a:rPr>
                        <a:t>142 €</a:t>
                      </a:r>
                      <a:endParaRPr sz="1200">
                        <a:solidFill>
                          <a:srgbClr val="FFFFFF"/>
                        </a:solidFill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200">
                          <a:solidFill>
                            <a:srgbClr val="FFFFFF"/>
                          </a:solidFill>
                        </a:rPr>
                        <a:t>  99 €</a:t>
                      </a:r>
                      <a:endParaRPr sz="120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 anchor="b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de" sz="1200" dirty="0">
                          <a:solidFill>
                            <a:srgbClr val="FFFFFF"/>
                          </a:solidFill>
                        </a:rPr>
                        <a:t>-</a:t>
                      </a:r>
                      <a:endParaRPr sz="1200" dirty="0">
                        <a:solidFill>
                          <a:srgbClr val="FFFFFF"/>
                        </a:solidFill>
                      </a:endParaRPr>
                    </a:p>
                  </a:txBody>
                  <a:tcPr marL="91425" marR="91425" marT="91425" marB="91425" anchor="ctr">
                    <a:lnL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99999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7" name="Google Shape;77;g229b0f2865d_0_34"/>
          <p:cNvSpPr/>
          <p:nvPr/>
        </p:nvSpPr>
        <p:spPr>
          <a:xfrm>
            <a:off x="1341650" y="533700"/>
            <a:ext cx="6209100" cy="11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g229b0f2865d_0_34"/>
          <p:cNvSpPr txBox="1"/>
          <p:nvPr/>
        </p:nvSpPr>
        <p:spPr>
          <a:xfrm>
            <a:off x="1727700" y="416800"/>
            <a:ext cx="6145200" cy="11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de" sz="3000" b="1" i="0" u="none" strike="noStrike" cap="none">
                <a:solidFill>
                  <a:srgbClr val="C89F3A"/>
                </a:solidFill>
                <a:latin typeface="Verdana"/>
                <a:ea typeface="Verdana"/>
                <a:cs typeface="Verdana"/>
                <a:sym typeface="Verdana"/>
              </a:rPr>
              <a:t>SC CONDOR Padel </a:t>
            </a:r>
            <a:endParaRPr sz="3000" b="1" i="0" u="none" strike="noStrike" cap="none">
              <a:solidFill>
                <a:srgbClr val="C89F3A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79" name="Google Shape;79;g229b0f2865d_0_34"/>
          <p:cNvSpPr txBox="1"/>
          <p:nvPr/>
        </p:nvSpPr>
        <p:spPr>
          <a:xfrm>
            <a:off x="2997350" y="945300"/>
            <a:ext cx="4435200" cy="70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lang="de" sz="3800" b="1">
                <a:solidFill>
                  <a:srgbClr val="434343"/>
                </a:solidFill>
                <a:latin typeface="Verdana"/>
                <a:ea typeface="Verdana"/>
                <a:cs typeface="Verdana"/>
                <a:sym typeface="Verdana"/>
              </a:rPr>
              <a:t>Mitgliedschaft</a:t>
            </a:r>
            <a:endParaRPr sz="3800" b="1" i="0" u="none" strike="noStrike" cap="none">
              <a:solidFill>
                <a:srgbClr val="43434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229b0f2865d_0_44"/>
          <p:cNvSpPr/>
          <p:nvPr/>
        </p:nvSpPr>
        <p:spPr>
          <a:xfrm>
            <a:off x="8925" y="-33000"/>
            <a:ext cx="7560000" cy="10472400"/>
          </a:xfrm>
          <a:prstGeom prst="rect">
            <a:avLst/>
          </a:prstGeom>
          <a:solidFill>
            <a:srgbClr val="434343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g229b0f2865d_0_44"/>
          <p:cNvSpPr/>
          <p:nvPr/>
        </p:nvSpPr>
        <p:spPr>
          <a:xfrm>
            <a:off x="-9525" y="533700"/>
            <a:ext cx="844500" cy="111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6" name="Google Shape;86;g229b0f2865d_0_4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45325" y="533701"/>
            <a:ext cx="4051074" cy="1115999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g229b0f2865d_0_44"/>
          <p:cNvSpPr/>
          <p:nvPr/>
        </p:nvSpPr>
        <p:spPr>
          <a:xfrm>
            <a:off x="1341650" y="533700"/>
            <a:ext cx="6209100" cy="1116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g229b0f2865d_0_44"/>
          <p:cNvSpPr txBox="1"/>
          <p:nvPr/>
        </p:nvSpPr>
        <p:spPr>
          <a:xfrm>
            <a:off x="1727700" y="416800"/>
            <a:ext cx="6145200" cy="11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lang="de" sz="3000" b="1" i="0" u="none" strike="noStrike" cap="none">
                <a:solidFill>
                  <a:srgbClr val="C89F3A"/>
                </a:solidFill>
                <a:latin typeface="Verdana"/>
                <a:ea typeface="Verdana"/>
                <a:cs typeface="Verdana"/>
                <a:sym typeface="Verdana"/>
              </a:rPr>
              <a:t>SC CONDOR Padel </a:t>
            </a:r>
            <a:endParaRPr sz="3000" b="1" i="0" u="none" strike="noStrike" cap="none">
              <a:solidFill>
                <a:srgbClr val="C89F3A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9" name="Google Shape;89;g229b0f2865d_0_44"/>
          <p:cNvSpPr txBox="1"/>
          <p:nvPr/>
        </p:nvSpPr>
        <p:spPr>
          <a:xfrm>
            <a:off x="2997350" y="945300"/>
            <a:ext cx="4435200" cy="70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lang="de" sz="3800" b="1">
                <a:solidFill>
                  <a:srgbClr val="434343"/>
                </a:solidFill>
                <a:latin typeface="Verdana"/>
                <a:ea typeface="Verdana"/>
                <a:cs typeface="Verdana"/>
                <a:sym typeface="Verdana"/>
              </a:rPr>
              <a:t>Mitgliedschaft</a:t>
            </a:r>
            <a:endParaRPr sz="3800" b="1" i="0" u="none" strike="noStrike" cap="none">
              <a:solidFill>
                <a:srgbClr val="43434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0" name="Google Shape;90;g229b0f2865d_0_44"/>
          <p:cNvSpPr txBox="1"/>
          <p:nvPr/>
        </p:nvSpPr>
        <p:spPr>
          <a:xfrm>
            <a:off x="537800" y="2359700"/>
            <a:ext cx="6618300" cy="3962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de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Die Mitgliedschaftsperiode richtet sich nach dem Kalenderjahr. Bei unterjährigem Eintritt wird </a:t>
            </a:r>
            <a:r>
              <a:rPr lang="de" dirty="0">
                <a:solidFill>
                  <a:schemeClr val="lt1"/>
                </a:solidFill>
              </a:rPr>
              <a:t>der Mitgliedsbeitrag anteilig berechnet</a:t>
            </a:r>
            <a:r>
              <a:rPr lang="de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. Eine Aufnahmegebühr fällt nicht an. Der Jahresbeitrag</a:t>
            </a:r>
            <a:r>
              <a:rPr lang="de" dirty="0">
                <a:solidFill>
                  <a:schemeClr val="lt1"/>
                </a:solidFill>
              </a:rPr>
              <a:t> wird </a:t>
            </a:r>
            <a:r>
              <a:rPr lang="de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vierteljährlic</a:t>
            </a:r>
            <a:r>
              <a:rPr lang="de" dirty="0">
                <a:solidFill>
                  <a:schemeClr val="lt1"/>
                </a:solidFill>
              </a:rPr>
              <a:t>h</a:t>
            </a:r>
            <a:r>
              <a:rPr lang="de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entrichtet werden. </a:t>
            </a:r>
            <a:endParaRPr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dirty="0">
              <a:solidFill>
                <a:schemeClr val="lt1"/>
              </a:solidFill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de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Eine Schnuppermitgliedschaft gilt einen Monat</a:t>
            </a:r>
            <a:r>
              <a:rPr lang="de" dirty="0">
                <a:solidFill>
                  <a:schemeClr val="lt1"/>
                </a:solidFill>
              </a:rPr>
              <a:t>. Wenn Interesse an einer vollen Mitgliedschaft besteht, muss der Antrag separat gestellt werden. Eine Schnuppermitgliedschaft kann einmalig gebucht werden.</a:t>
            </a:r>
            <a:endParaRPr dirty="0">
              <a:solidFill>
                <a:schemeClr val="lt1"/>
              </a:solidFill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dirty="0">
              <a:solidFill>
                <a:schemeClr val="lt1"/>
              </a:solidFill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de" dirty="0">
                <a:solidFill>
                  <a:schemeClr val="lt1"/>
                </a:solidFill>
              </a:rPr>
              <a:t>Eine SAISON Mitgliedschaft beinhaltet Flatrate-Spielen von April bis Oktober. Bei unterjähriger </a:t>
            </a:r>
            <a:r>
              <a:rPr lang="de" b="1" dirty="0">
                <a:solidFill>
                  <a:schemeClr val="lt1"/>
                </a:solidFill>
              </a:rPr>
              <a:t>Erstaufnahme </a:t>
            </a:r>
            <a:r>
              <a:rPr lang="de" dirty="0">
                <a:solidFill>
                  <a:schemeClr val="lt1"/>
                </a:solidFill>
              </a:rPr>
              <a:t>(Eintritt) während einer laufenden Saison wird ein anteiliger </a:t>
            </a:r>
            <a:r>
              <a:rPr lang="de" b="1" dirty="0">
                <a:solidFill>
                  <a:schemeClr val="lt1"/>
                </a:solidFill>
              </a:rPr>
              <a:t>Erstbeitrag </a:t>
            </a:r>
            <a:r>
              <a:rPr lang="de" dirty="0">
                <a:solidFill>
                  <a:schemeClr val="lt1"/>
                </a:solidFill>
              </a:rPr>
              <a:t>erhoben. </a:t>
            </a:r>
            <a:endParaRPr dirty="0">
              <a:solidFill>
                <a:schemeClr val="lt1"/>
              </a:solidFill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br>
              <a:rPr lang="de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de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Die Kündigungsfrist beträgt 3 Monate zum Jahresende. Fragen zur Mitgliedschaft an </a:t>
            </a:r>
            <a:r>
              <a:rPr lang="de" dirty="0">
                <a:solidFill>
                  <a:schemeClr val="lt1"/>
                </a:solidFill>
              </a:rPr>
              <a:t>padel</a:t>
            </a:r>
            <a:r>
              <a:rPr lang="de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@sccondor.de.</a:t>
            </a:r>
            <a:endParaRPr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endParaRPr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de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Für Mitglieder</a:t>
            </a:r>
            <a:r>
              <a:rPr lang="de" dirty="0">
                <a:solidFill>
                  <a:schemeClr val="lt1"/>
                </a:solidFill>
              </a:rPr>
              <a:t>-</a:t>
            </a:r>
            <a:r>
              <a:rPr lang="de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Geschwisterkinder, Familien und Mitglieder anderer Condor Vereinssparten gelten Sonderbeiträge/-nachlässe (Tennismitglieder </a:t>
            </a:r>
            <a:r>
              <a:rPr lang="de" dirty="0">
                <a:solidFill>
                  <a:schemeClr val="lt1"/>
                </a:solidFill>
              </a:rPr>
              <a:t>~</a:t>
            </a:r>
            <a:r>
              <a:rPr lang="de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50% Nachlass, sonstige Condor Mitglieder bis zu 35% Nachlass).</a:t>
            </a:r>
            <a:endParaRPr b="0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1" name="Google Shape;91;g229b0f2865d_0_44"/>
          <p:cNvGrpSpPr/>
          <p:nvPr/>
        </p:nvGrpSpPr>
        <p:grpSpPr>
          <a:xfrm>
            <a:off x="537800" y="6886455"/>
            <a:ext cx="6465900" cy="3351827"/>
            <a:chOff x="537800" y="6807105"/>
            <a:chExt cx="6465900" cy="3136147"/>
          </a:xfrm>
        </p:grpSpPr>
        <p:grpSp>
          <p:nvGrpSpPr>
            <p:cNvPr id="92" name="Google Shape;92;g229b0f2865d_0_44"/>
            <p:cNvGrpSpPr/>
            <p:nvPr/>
          </p:nvGrpSpPr>
          <p:grpSpPr>
            <a:xfrm>
              <a:off x="537800" y="6807105"/>
              <a:ext cx="6465900" cy="3136147"/>
              <a:chOff x="590050" y="4403450"/>
              <a:chExt cx="6465900" cy="2919518"/>
            </a:xfrm>
          </p:grpSpPr>
          <p:sp>
            <p:nvSpPr>
              <p:cNvPr id="93" name="Google Shape;93;g229b0f2865d_0_44"/>
              <p:cNvSpPr/>
              <p:nvPr/>
            </p:nvSpPr>
            <p:spPr>
              <a:xfrm>
                <a:off x="590050" y="4403450"/>
                <a:ext cx="6465900" cy="2810690"/>
              </a:xfrm>
              <a:prstGeom prst="rect">
                <a:avLst/>
              </a:prstGeom>
              <a:solidFill>
                <a:srgbClr val="C89F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4" name="Google Shape;94;g229b0f2865d_0_44"/>
              <p:cNvSpPr txBox="1"/>
              <p:nvPr/>
            </p:nvSpPr>
            <p:spPr>
              <a:xfrm>
                <a:off x="672213" y="4823450"/>
                <a:ext cx="6209100" cy="2499518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91425" rIns="91425" bIns="91425" anchor="t" anchorCtr="0">
                <a:noAutofit/>
              </a:bodyPr>
              <a:lstStyle/>
              <a:p>
                <a:pPr marL="457200" marR="0" lvl="0" indent="-30480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ts val="1200"/>
                  <a:buFont typeface="Arial"/>
                  <a:buChar char="★"/>
                </a:pPr>
                <a:r>
                  <a:rPr lang="de" sz="1200" b="0" i="0" u="none" strike="noStrike" cap="none" dirty="0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rPr>
                  <a:t>12 Monate Flatrate spielen</a:t>
                </a:r>
                <a:endParaRPr sz="1200" b="0" i="0" u="none" strike="noStrike" cap="none" dirty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457200" marR="0" lvl="0" indent="-30480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ts val="1200"/>
                  <a:buFont typeface="Arial"/>
                  <a:buChar char="★"/>
                </a:pPr>
                <a:r>
                  <a:rPr lang="de" sz="1200" b="0" i="0" u="none" strike="noStrike" cap="none" dirty="0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rPr>
                  <a:t>∅ 20% Nachlass auf Turniere vor Ort</a:t>
                </a:r>
                <a:endParaRPr sz="1200" b="0" i="0" u="none" strike="noStrike" cap="none" dirty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457200" marR="0" lvl="0" indent="-30480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ts val="1200"/>
                  <a:buFont typeface="Arial"/>
                  <a:buChar char="★"/>
                </a:pPr>
                <a:r>
                  <a:rPr lang="de" sz="1200" b="0" i="0" u="none" strike="noStrike" cap="none" dirty="0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rPr>
                  <a:t>∅ 20% Nachlass auf Spezialtrainingskurse</a:t>
                </a:r>
                <a:endParaRPr sz="1200" b="0" i="0" u="none" strike="noStrike" cap="none" dirty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457200" marR="0" lvl="0" indent="-30480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ts val="1200"/>
                  <a:buFont typeface="Arial"/>
                  <a:buChar char="★"/>
                </a:pPr>
                <a:r>
                  <a:rPr lang="de" sz="1200" b="0" i="0" u="none" strike="noStrike" cap="none" dirty="0">
                    <a:solidFill>
                      <a:srgbClr val="FFFFFF"/>
                    </a:solidFill>
                    <a:latin typeface="Arial"/>
                    <a:ea typeface="Arial"/>
                    <a:cs typeface="Arial"/>
                    <a:sym typeface="Arial"/>
                  </a:rPr>
                  <a:t>10% Nachlass beim Onlineshop Padelfreunde</a:t>
                </a:r>
              </a:p>
              <a:p>
                <a:pPr marL="457200" marR="0" lvl="0" indent="-30480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FFFFFF"/>
                  </a:buClr>
                  <a:buSzPts val="1200"/>
                  <a:buFont typeface="Arial"/>
                  <a:buChar char="★"/>
                </a:pPr>
                <a:r>
                  <a:rPr lang="de" sz="1200" dirty="0">
                    <a:solidFill>
                      <a:srgbClr val="FFFFFF"/>
                    </a:solidFill>
                  </a:rPr>
                  <a:t>30%/15% Rabatt bei P3 Padel Club Hamburg</a:t>
                </a:r>
                <a:endParaRPr sz="1200" b="0" i="0" u="none" strike="noStrike" cap="none" dirty="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marL="457200" lvl="0" indent="-30480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200"/>
                  <a:buChar char="★"/>
                </a:pPr>
                <a:r>
                  <a:rPr lang="de" sz="1200" dirty="0">
                    <a:solidFill>
                      <a:schemeClr val="lt1"/>
                    </a:solidFill>
                  </a:rPr>
                  <a:t>25 € Bonus pro gewonnenes Neumitglied ab dem 2. Mitgliedsjahr</a:t>
                </a:r>
                <a:endParaRPr sz="1200" dirty="0">
                  <a:solidFill>
                    <a:schemeClr val="lt1"/>
                  </a:solidFill>
                </a:endParaRPr>
              </a:p>
              <a:p>
                <a:pPr marL="457200" lvl="0" indent="-30480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200"/>
                  <a:buChar char="★"/>
                </a:pPr>
                <a:r>
                  <a:rPr lang="de" sz="1200" dirty="0">
                    <a:solidFill>
                      <a:schemeClr val="lt1"/>
                    </a:solidFill>
                  </a:rPr>
                  <a:t>1h kostenlos Schnuppern für Freunde</a:t>
                </a:r>
                <a:endParaRPr sz="1200" dirty="0">
                  <a:solidFill>
                    <a:schemeClr val="lt1"/>
                  </a:solidFill>
                </a:endParaRPr>
              </a:p>
              <a:p>
                <a:pPr marL="457200" lvl="0" indent="-30480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200"/>
                  <a:buChar char="★"/>
                </a:pPr>
                <a:r>
                  <a:rPr lang="de" sz="1200" dirty="0">
                    <a:solidFill>
                      <a:schemeClr val="lt1"/>
                    </a:solidFill>
                  </a:rPr>
                  <a:t>~50% auf Tennis-Mitgliedschaft und vice versa</a:t>
                </a:r>
                <a:endParaRPr sz="1200" dirty="0">
                  <a:solidFill>
                    <a:schemeClr val="lt1"/>
                  </a:solidFill>
                </a:endParaRPr>
              </a:p>
              <a:p>
                <a:pPr marL="457200" lvl="0" indent="-304800" algn="l" rtl="0">
                  <a:lnSpc>
                    <a:spcPct val="15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lt1"/>
                  </a:buClr>
                  <a:buSzPts val="1200"/>
                  <a:buChar char="★"/>
                </a:pPr>
                <a:r>
                  <a:rPr lang="de" sz="1200" dirty="0">
                    <a:solidFill>
                      <a:schemeClr val="lt1"/>
                    </a:solidFill>
                  </a:rPr>
                  <a:t>aktiv gestalten, besondere Events uvm.</a:t>
                </a:r>
                <a:endParaRPr sz="1200" dirty="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95" name="Google Shape;95;g229b0f2865d_0_44"/>
            <p:cNvSpPr txBox="1"/>
            <p:nvPr/>
          </p:nvSpPr>
          <p:spPr>
            <a:xfrm>
              <a:off x="690200" y="6882275"/>
              <a:ext cx="3476400" cy="430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rPr lang="de" sz="1400" b="1" i="0" u="none" strike="noStrike" cap="none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rPr>
                <a:t>Eure Vorteile als Mitglied im Überblick</a:t>
              </a:r>
              <a:endParaRPr sz="1400" b="1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574</Words>
  <Application>Microsoft Office PowerPoint</Application>
  <PresentationFormat>Benutzerdefiniert</PresentationFormat>
  <Paragraphs>95</Paragraphs>
  <Slides>3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6" baseType="lpstr">
      <vt:lpstr>Arial</vt:lpstr>
      <vt:lpstr>Verdana</vt:lpstr>
      <vt:lpstr>Simple Light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Thomas Keusen</cp:lastModifiedBy>
  <cp:revision>1</cp:revision>
  <dcterms:modified xsi:type="dcterms:W3CDTF">2025-04-04T12:19:26Z</dcterms:modified>
</cp:coreProperties>
</file>