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WxghYGdKSKcbk56xCc49hb0y4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63AEE5-0241-45C9-8D89-BE3A7C6B9E3A}">
  <a:tblStyle styleId="{6163AEE5-0241-45C9-8D89-BE3A7C6B9E3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26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Keusen" userId="7e5e969ea84751e5" providerId="LiveId" clId="{24F40208-41B2-4C58-B3A7-587EA111F57E}"/>
    <pc:docChg chg="modSld">
      <pc:chgData name="Thomas Keusen" userId="7e5e969ea84751e5" providerId="LiveId" clId="{24F40208-41B2-4C58-B3A7-587EA111F57E}" dt="2025-04-04T12:19:17.711" v="269" actId="20577"/>
      <pc:docMkLst>
        <pc:docMk/>
      </pc:docMkLst>
      <pc:sldChg chg="modSp mod">
        <pc:chgData name="Thomas Keusen" userId="7e5e969ea84751e5" providerId="LiveId" clId="{24F40208-41B2-4C58-B3A7-587EA111F57E}" dt="2025-04-04T12:19:17.711" v="269" actId="20577"/>
        <pc:sldMkLst>
          <pc:docMk/>
          <pc:sldMk cId="0" sldId="256"/>
        </pc:sldMkLst>
        <pc:spChg chg="mod">
          <ac:chgData name="Thomas Keusen" userId="7e5e969ea84751e5" providerId="LiveId" clId="{24F40208-41B2-4C58-B3A7-587EA111F57E}" dt="2025-04-04T12:19:17.711" v="269" actId="20577"/>
          <ac:spMkLst>
            <pc:docMk/>
            <pc:sldMk cId="0" sldId="256"/>
            <ac:spMk id="61" creationId="{00000000-0000-0000-0000-000000000000}"/>
          </ac:spMkLst>
        </pc:spChg>
      </pc:sldChg>
      <pc:sldChg chg="modSp mod">
        <pc:chgData name="Thomas Keusen" userId="7e5e969ea84751e5" providerId="LiveId" clId="{24F40208-41B2-4C58-B3A7-587EA111F57E}" dt="2025-04-04T12:14:05.301" v="116" actId="20577"/>
        <pc:sldMkLst>
          <pc:docMk/>
          <pc:sldMk cId="0" sldId="257"/>
        </pc:sldMkLst>
        <pc:graphicFrameChg chg="modGraphic">
          <ac:chgData name="Thomas Keusen" userId="7e5e969ea84751e5" providerId="LiveId" clId="{24F40208-41B2-4C58-B3A7-587EA111F57E}" dt="2025-04-04T12:14:05.301" v="116" actId="20577"/>
          <ac:graphicFrameMkLst>
            <pc:docMk/>
            <pc:sldMk cId="0" sldId="257"/>
            <ac:graphicFrameMk id="76" creationId="{00000000-0000-0000-0000-000000000000}"/>
          </ac:graphicFrameMkLst>
        </pc:graphicFrameChg>
      </pc:sldChg>
      <pc:sldChg chg="modSp mod">
        <pc:chgData name="Thomas Keusen" userId="7e5e969ea84751e5" providerId="LiveId" clId="{24F40208-41B2-4C58-B3A7-587EA111F57E}" dt="2025-04-04T12:17:41.357" v="258" actId="1076"/>
        <pc:sldMkLst>
          <pc:docMk/>
          <pc:sldMk cId="0" sldId="258"/>
        </pc:sldMkLst>
        <pc:spChg chg="mod">
          <ac:chgData name="Thomas Keusen" userId="7e5e969ea84751e5" providerId="LiveId" clId="{24F40208-41B2-4C58-B3A7-587EA111F57E}" dt="2025-04-04T12:17:41.357" v="258" actId="1076"/>
          <ac:spMkLst>
            <pc:docMk/>
            <pc:sldMk cId="0" sldId="258"/>
            <ac:spMk id="84" creationId="{00000000-0000-0000-0000-000000000000}"/>
          </ac:spMkLst>
        </pc:spChg>
        <pc:spChg chg="mod">
          <ac:chgData name="Thomas Keusen" userId="7e5e969ea84751e5" providerId="LiveId" clId="{24F40208-41B2-4C58-B3A7-587EA111F57E}" dt="2025-04-04T12:16:06.028" v="208" actId="20577"/>
          <ac:spMkLst>
            <pc:docMk/>
            <pc:sldMk cId="0" sldId="258"/>
            <ac:spMk id="90" creationId="{00000000-0000-0000-0000-000000000000}"/>
          </ac:spMkLst>
        </pc:spChg>
        <pc:spChg chg="mod">
          <ac:chgData name="Thomas Keusen" userId="7e5e969ea84751e5" providerId="LiveId" clId="{24F40208-41B2-4C58-B3A7-587EA111F57E}" dt="2025-04-04T12:17:21.407" v="255" actId="14100"/>
          <ac:spMkLst>
            <pc:docMk/>
            <pc:sldMk cId="0" sldId="258"/>
            <ac:spMk id="93" creationId="{00000000-0000-0000-0000-000000000000}"/>
          </ac:spMkLst>
        </pc:spChg>
        <pc:spChg chg="mod">
          <ac:chgData name="Thomas Keusen" userId="7e5e969ea84751e5" providerId="LiveId" clId="{24F40208-41B2-4C58-B3A7-587EA111F57E}" dt="2025-04-04T12:17:15.885" v="254" actId="14100"/>
          <ac:spMkLst>
            <pc:docMk/>
            <pc:sldMk cId="0" sldId="258"/>
            <ac:spMk id="94" creationId="{00000000-0000-0000-0000-000000000000}"/>
          </ac:spMkLst>
        </pc:spChg>
        <pc:grpChg chg="mod">
          <ac:chgData name="Thomas Keusen" userId="7e5e969ea84751e5" providerId="LiveId" clId="{24F40208-41B2-4C58-B3A7-587EA111F57E}" dt="2025-04-04T12:17:35.292" v="257" actId="14100"/>
          <ac:grpSpMkLst>
            <pc:docMk/>
            <pc:sldMk cId="0" sldId="258"/>
            <ac:grpSpMk id="91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53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29b0f2865d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g229b0f2865d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9b0f2865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g229b0f2865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4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booking.padel@sccondor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/>
          <p:nvPr/>
        </p:nvSpPr>
        <p:spPr>
          <a:xfrm>
            <a:off x="-9250" y="-32325"/>
            <a:ext cx="7560000" cy="104724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-9525" y="533700"/>
            <a:ext cx="844500" cy="11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325" y="533701"/>
            <a:ext cx="4051074" cy="111599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/>
        </p:nvSpPr>
        <p:spPr>
          <a:xfrm>
            <a:off x="1405650" y="533700"/>
            <a:ext cx="6145200" cy="11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de" sz="3000" b="1" i="0" u="none" strike="noStrike" cap="none">
                <a:solidFill>
                  <a:srgbClr val="C89F3A"/>
                </a:solidFill>
                <a:latin typeface="Verdana"/>
                <a:ea typeface="Verdana"/>
                <a:cs typeface="Verdana"/>
                <a:sym typeface="Verdana"/>
              </a:rPr>
              <a:t>SC CONDOR Padel </a:t>
            </a:r>
            <a:endParaRPr sz="3000" b="1" i="0" u="none" strike="noStrike" cap="none">
              <a:solidFill>
                <a:srgbClr val="C89F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2817800" y="868900"/>
            <a:ext cx="4435200" cy="7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de" sz="3800" b="1" i="0" u="none" strike="noStrike" cap="none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Preise</a:t>
            </a:r>
            <a:endParaRPr sz="3800" b="1" i="0" u="none" strike="noStrike" cap="none">
              <a:solidFill>
                <a:srgbClr val="43434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aphicFrame>
        <p:nvGraphicFramePr>
          <p:cNvPr id="59" name="Google Shape;59;p1"/>
          <p:cNvGraphicFramePr/>
          <p:nvPr/>
        </p:nvGraphicFramePr>
        <p:xfrm>
          <a:off x="752488" y="2404800"/>
          <a:ext cx="6390050" cy="2899780"/>
        </p:xfrm>
        <a:graphic>
          <a:graphicData uri="http://schemas.openxmlformats.org/drawingml/2006/table">
            <a:tbl>
              <a:tblPr>
                <a:noFill/>
                <a:tableStyleId>{6163AEE5-0241-45C9-8D89-BE3A7C6B9E3A}</a:tableStyleId>
              </a:tblPr>
              <a:tblGrid>
                <a:gridCol w="108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1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375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2000" b="1">
                          <a:solidFill>
                            <a:srgbClr val="434343"/>
                          </a:solidFill>
                        </a:rPr>
                        <a:t>Tag</a:t>
                      </a:r>
                      <a:endParaRPr sz="20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2000" b="1">
                          <a:solidFill>
                            <a:srgbClr val="434343"/>
                          </a:solidFill>
                        </a:rPr>
                        <a:t>Uhrzeit</a:t>
                      </a:r>
                      <a:endParaRPr sz="20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2000" b="1">
                          <a:solidFill>
                            <a:srgbClr val="434343"/>
                          </a:solidFill>
                        </a:rPr>
                        <a:t>Court 1 &amp; 2</a:t>
                      </a:r>
                      <a:endParaRPr sz="20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2000" b="1">
                          <a:solidFill>
                            <a:srgbClr val="434343"/>
                          </a:solidFill>
                        </a:rPr>
                        <a:t>Court 3</a:t>
                      </a:r>
                      <a:endParaRPr sz="2000" b="1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de" sz="1600" b="1" u="none" strike="noStrike" cap="none">
                          <a:solidFill>
                            <a:srgbClr val="434343"/>
                          </a:solidFill>
                        </a:rPr>
                        <a:t>Sommer</a:t>
                      </a:r>
                      <a:endParaRPr sz="16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de" sz="1600" b="1" u="none" strike="noStrike" cap="none">
                          <a:solidFill>
                            <a:srgbClr val="434343"/>
                          </a:solidFill>
                        </a:rPr>
                        <a:t>Winter</a:t>
                      </a:r>
                      <a:endParaRPr sz="16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600" b="1">
                          <a:solidFill>
                            <a:srgbClr val="434343"/>
                          </a:solidFill>
                        </a:rPr>
                        <a:t>Sommer / Winter</a:t>
                      </a:r>
                      <a:endParaRPr sz="16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b="1" u="none" strike="noStrike" cap="none">
                          <a:solidFill>
                            <a:srgbClr val="FFFFFF"/>
                          </a:solidFill>
                        </a:rPr>
                        <a:t>Mo. - Fr.</a:t>
                      </a:r>
                      <a:endParaRPr sz="18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8 - 1</a:t>
                      </a:r>
                      <a:r>
                        <a:rPr lang="de" sz="1800">
                          <a:solidFill>
                            <a:srgbClr val="FFFFFF"/>
                          </a:solidFill>
                        </a:rPr>
                        <a:t>7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28 €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>
                          <a:solidFill>
                            <a:srgbClr val="FFFFFF"/>
                          </a:solidFill>
                        </a:rPr>
                        <a:t>14</a:t>
                      </a: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800">
                          <a:solidFill>
                            <a:srgbClr val="FFFFFF"/>
                          </a:solidFill>
                        </a:rPr>
                        <a:t>28 €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b="1" u="none" strike="noStrike" cap="none">
                          <a:solidFill>
                            <a:srgbClr val="FFFFFF"/>
                          </a:solidFill>
                        </a:rPr>
                        <a:t>Mo. - Fr.</a:t>
                      </a:r>
                      <a:endParaRPr sz="18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1</a:t>
                      </a:r>
                      <a:r>
                        <a:rPr lang="de" sz="1800">
                          <a:solidFill>
                            <a:srgbClr val="FFFFFF"/>
                          </a:solidFill>
                        </a:rPr>
                        <a:t>7</a:t>
                      </a: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 - 22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36 €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>
                          <a:solidFill>
                            <a:srgbClr val="FFFFFF"/>
                          </a:solidFill>
                        </a:rPr>
                        <a:t>18</a:t>
                      </a: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800">
                          <a:solidFill>
                            <a:schemeClr val="lt1"/>
                          </a:solidFill>
                        </a:rPr>
                        <a:t>36 €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b="1" u="none" strike="noStrike" cap="none">
                          <a:solidFill>
                            <a:srgbClr val="FFFFFF"/>
                          </a:solidFill>
                        </a:rPr>
                        <a:t>Sa. - So.</a:t>
                      </a:r>
                      <a:endParaRPr sz="18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8 - 22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36 €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800">
                          <a:solidFill>
                            <a:srgbClr val="FFFFFF"/>
                          </a:solidFill>
                        </a:rPr>
                        <a:t>1</a:t>
                      </a:r>
                      <a:r>
                        <a:rPr lang="de" sz="1800" u="none" strike="noStrike" cap="none">
                          <a:solidFill>
                            <a:srgbClr val="FFFFFF"/>
                          </a:solidFill>
                        </a:rPr>
                        <a:t>8 €</a:t>
                      </a:r>
                      <a:endParaRPr sz="18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800">
                          <a:solidFill>
                            <a:schemeClr val="lt1"/>
                          </a:solidFill>
                        </a:rPr>
                        <a:t>36 €</a:t>
                      </a:r>
                      <a:endParaRPr sz="18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Google Shape;60;p1"/>
          <p:cNvSpPr txBox="1"/>
          <p:nvPr/>
        </p:nvSpPr>
        <p:spPr>
          <a:xfrm>
            <a:off x="677807" y="1910050"/>
            <a:ext cx="55128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de"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Platzgebühren pro Stunde pro Court</a:t>
            </a:r>
            <a:endParaRPr sz="20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752450" y="5503763"/>
            <a:ext cx="5883900" cy="26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de" dirty="0">
                <a:solidFill>
                  <a:schemeClr val="lt1"/>
                </a:solidFill>
              </a:rPr>
              <a:t>Ein Buchungsrabatt von 20%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" dirty="0">
                <a:solidFill>
                  <a:schemeClr val="lt1"/>
                </a:solidFill>
              </a:rPr>
              <a:t>gilt 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für Kinder und Jugendliche bis 18 Jahren, Junge Erwachsene und Studenten bis 26 Jahren und Senioren ab 6</a:t>
            </a:r>
            <a:r>
              <a:rPr lang="de" dirty="0">
                <a:solidFill>
                  <a:schemeClr val="lt1"/>
                </a:solidFill>
              </a:rPr>
              <a:t>5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Jahren. </a:t>
            </a:r>
            <a:r>
              <a:rPr lang="de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(jeweils mit einmaligem Altersnachweis /Lichtbildausweis</a:t>
            </a:r>
            <a:r>
              <a:rPr lang="de">
                <a:solidFill>
                  <a:schemeClr val="lt1"/>
                </a:solidFill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de">
                <a:solidFill>
                  <a:schemeClr val="lt1"/>
                </a:solidFill>
              </a:rPr>
              <a:t> </a:t>
            </a:r>
            <a:r>
              <a:rPr lang="de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(Bitte Ermäßigungsnachweis &amp; Fragen an: </a:t>
            </a:r>
            <a:r>
              <a:rPr lang="de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booking.padel@sccondor.de</a:t>
            </a:r>
            <a:r>
              <a:rPr lang="de" dirty="0">
                <a:solidFill>
                  <a:srgbClr val="FFFFFF"/>
                </a:solidFill>
              </a:rPr>
              <a:t>)</a:t>
            </a:r>
            <a: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Leihschläger und -bälle sind im Buchungspreis enthalten. </a:t>
            </a:r>
            <a:b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Für Mitglieder fallen keine Platzgebühren an.</a:t>
            </a:r>
            <a:b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Sommersaison: 01.04. - 3</a:t>
            </a:r>
            <a:r>
              <a:rPr lang="de" dirty="0">
                <a:solidFill>
                  <a:srgbClr val="FFFFFF"/>
                </a:solidFill>
              </a:rPr>
              <a:t>1</a:t>
            </a:r>
            <a: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de" dirty="0">
                <a:solidFill>
                  <a:srgbClr val="FFFFFF"/>
                </a:solidFill>
              </a:rPr>
              <a:t>10</a:t>
            </a:r>
            <a: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de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Wintersaison:  01.1</a:t>
            </a:r>
            <a:r>
              <a:rPr lang="de" dirty="0">
                <a:solidFill>
                  <a:schemeClr val="lt1"/>
                </a:solidFill>
              </a:rPr>
              <a:t>1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- 31.03.</a:t>
            </a:r>
            <a:endParaRPr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2" name="Google Shape;62;p1"/>
          <p:cNvGrpSpPr/>
          <p:nvPr/>
        </p:nvGrpSpPr>
        <p:grpSpPr>
          <a:xfrm>
            <a:off x="752500" y="8500103"/>
            <a:ext cx="6465900" cy="1442613"/>
            <a:chOff x="537800" y="7121525"/>
            <a:chExt cx="6465900" cy="2976300"/>
          </a:xfrm>
        </p:grpSpPr>
        <p:sp>
          <p:nvSpPr>
            <p:cNvPr id="63" name="Google Shape;63;p1"/>
            <p:cNvSpPr/>
            <p:nvPr/>
          </p:nvSpPr>
          <p:spPr>
            <a:xfrm>
              <a:off x="537800" y="7121525"/>
              <a:ext cx="6465900" cy="2976300"/>
            </a:xfrm>
            <a:prstGeom prst="rect">
              <a:avLst/>
            </a:prstGeom>
            <a:solidFill>
              <a:srgbClr val="C89F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 txBox="1"/>
            <p:nvPr/>
          </p:nvSpPr>
          <p:spPr>
            <a:xfrm>
              <a:off x="690200" y="7409918"/>
              <a:ext cx="4920900" cy="430200"/>
            </a:xfrm>
            <a:prstGeom prst="rect">
              <a:avLst/>
            </a:prstGeom>
            <a:solidFill>
              <a:srgbClr val="C89F3A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de" b="1">
                  <a:solidFill>
                    <a:srgbClr val="FFFFFF"/>
                  </a:solidFill>
                </a:rPr>
                <a:t>Du möchtest einen Court bei uns buchen?</a:t>
              </a:r>
              <a:endParaRPr b="1">
                <a:solidFill>
                  <a:srgbClr val="FFFFFF"/>
                </a:solidFill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b="1">
                <a:solidFill>
                  <a:srgbClr val="FFFFFF"/>
                </a:solidFill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de">
                  <a:solidFill>
                    <a:srgbClr val="FFFFFF"/>
                  </a:solidFill>
                </a:rPr>
                <a:t>Unsere Buchungsplattform Playtomic</a:t>
              </a:r>
              <a:br>
                <a:rPr lang="de">
                  <a:solidFill>
                    <a:srgbClr val="FFFFFF"/>
                  </a:solidFill>
                </a:rPr>
              </a:br>
              <a:r>
                <a:rPr lang="de">
                  <a:solidFill>
                    <a:srgbClr val="FFFFFF"/>
                  </a:solidFill>
                </a:rPr>
                <a:t>findest du hier</a:t>
              </a:r>
              <a:endParaRPr>
                <a:solidFill>
                  <a:srgbClr val="FFFFFF"/>
                </a:solidFill>
              </a:endParaRPr>
            </a:p>
          </p:txBody>
        </p:sp>
      </p:grpSp>
      <p:pic>
        <p:nvPicPr>
          <p:cNvPr id="65" name="Google Shape;6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72225" y="8618658"/>
            <a:ext cx="924325" cy="9428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"/>
          <p:cNvSpPr txBox="1"/>
          <p:nvPr/>
        </p:nvSpPr>
        <p:spPr>
          <a:xfrm>
            <a:off x="4772225" y="9454863"/>
            <a:ext cx="1141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>
                <a:solidFill>
                  <a:srgbClr val="595959"/>
                </a:solidFill>
              </a:rPr>
              <a:t>Apple User</a:t>
            </a:r>
            <a:endParaRPr sz="1200">
              <a:solidFill>
                <a:srgbClr val="595959"/>
              </a:solidFill>
            </a:endParaRPr>
          </a:p>
        </p:txBody>
      </p:sp>
      <p:pic>
        <p:nvPicPr>
          <p:cNvPr id="67" name="Google Shape;67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060375" y="8618662"/>
            <a:ext cx="924325" cy="91819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"/>
          <p:cNvSpPr txBox="1"/>
          <p:nvPr/>
        </p:nvSpPr>
        <p:spPr>
          <a:xfrm>
            <a:off x="6001350" y="9436188"/>
            <a:ext cx="1141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200">
                <a:solidFill>
                  <a:srgbClr val="595959"/>
                </a:solidFill>
              </a:rPr>
              <a:t>Andere User</a:t>
            </a:r>
            <a:endParaRPr sz="12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9b0f2865d_0_34"/>
          <p:cNvSpPr/>
          <p:nvPr/>
        </p:nvSpPr>
        <p:spPr>
          <a:xfrm>
            <a:off x="-9260" y="-32324"/>
            <a:ext cx="7560000" cy="104724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29b0f2865d_0_34"/>
          <p:cNvSpPr/>
          <p:nvPr/>
        </p:nvSpPr>
        <p:spPr>
          <a:xfrm>
            <a:off x="-9525" y="533700"/>
            <a:ext cx="844500" cy="11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229b0f2865d_0_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325" y="533701"/>
            <a:ext cx="4051074" cy="11159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6" name="Google Shape;76;g229b0f2865d_0_34"/>
          <p:cNvGraphicFramePr/>
          <p:nvPr>
            <p:extLst>
              <p:ext uri="{D42A27DB-BD31-4B8C-83A1-F6EECF244321}">
                <p14:modId xmlns:p14="http://schemas.microsoft.com/office/powerpoint/2010/main" val="677836785"/>
              </p:ext>
            </p:extLst>
          </p:nvPr>
        </p:nvGraphicFramePr>
        <p:xfrm>
          <a:off x="735613" y="2218225"/>
          <a:ext cx="6337925" cy="7378595"/>
        </p:xfrm>
        <a:graphic>
          <a:graphicData uri="http://schemas.openxmlformats.org/drawingml/2006/table">
            <a:tbl>
              <a:tblPr>
                <a:noFill/>
                <a:tableStyleId>{6163AEE5-0241-45C9-8D89-BE3A7C6B9E3A}</a:tableStyleId>
              </a:tblPr>
              <a:tblGrid>
                <a:gridCol w="378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de" sz="1600" b="1" u="none" strike="noStrike" cap="none">
                          <a:solidFill>
                            <a:srgbClr val="434343"/>
                          </a:solidFill>
                        </a:rPr>
                        <a:t>Beitragsart</a:t>
                      </a:r>
                      <a:endParaRPr sz="16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de" sz="1600" b="1" u="none" strike="noStrike" cap="none">
                          <a:solidFill>
                            <a:srgbClr val="434343"/>
                          </a:solidFill>
                        </a:rPr>
                        <a:t>Regulär</a:t>
                      </a:r>
                      <a:endParaRPr sz="16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de" sz="1600" b="1">
                          <a:solidFill>
                            <a:srgbClr val="434343"/>
                          </a:solidFill>
                        </a:rPr>
                        <a:t>Schnupper-Beitrag</a:t>
                      </a:r>
                      <a:endParaRPr sz="1600" b="1" u="none" strike="noStrike" cap="none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b="1" u="none" strike="noStrike" cap="none">
                          <a:solidFill>
                            <a:srgbClr val="FFFFFF"/>
                          </a:solidFill>
                        </a:rPr>
                        <a:t>Erwachsen</a:t>
                      </a: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e Einzelmitglied 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(24-64 Jahre)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3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9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0 €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0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, 50% Rabatt auf deine Buchungen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Erwachsene Einzelmitglied 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SAISON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300 €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-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Erwachsene </a:t>
                      </a:r>
                      <a:r>
                        <a:rPr lang="de" sz="1200" b="1" u="none" strike="noStrike" cap="none">
                          <a:solidFill>
                            <a:srgbClr val="FFFFFF"/>
                          </a:solidFill>
                        </a:rPr>
                        <a:t>Partnermitglied 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(24-64 Jahre)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2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99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chemeClr val="lt1"/>
                          </a:solidFill>
                        </a:rPr>
                        <a:t>0 €, 50% Rabatt auf deine Buchungen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b="1">
                          <a:solidFill>
                            <a:schemeClr val="lt1"/>
                          </a:solidFill>
                        </a:rPr>
                        <a:t>Erwachsene Partnermitglied </a:t>
                      </a:r>
                      <a:r>
                        <a:rPr lang="de" sz="1200">
                          <a:solidFill>
                            <a:schemeClr val="lt1"/>
                          </a:solidFill>
                        </a:rPr>
                        <a:t>SAISON</a:t>
                      </a:r>
                      <a:endParaRPr sz="12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247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-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Senioren/innen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 (ab 65 Jahre)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247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chemeClr val="lt1"/>
                          </a:solidFill>
                        </a:rPr>
                        <a:t>0 €, 50% Rabatt auf deine Buchungen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b="1" dirty="0">
                          <a:solidFill>
                            <a:srgbClr val="FFFFFF"/>
                          </a:solidFill>
                        </a:rPr>
                        <a:t>Junge Erwachsene </a:t>
                      </a:r>
                      <a:r>
                        <a:rPr lang="de" sz="1200" dirty="0">
                          <a:solidFill>
                            <a:srgbClr val="FFFFFF"/>
                          </a:solidFill>
                        </a:rPr>
                        <a:t>und </a:t>
                      </a:r>
                      <a:r>
                        <a:rPr lang="de" sz="1200" b="1" dirty="0">
                          <a:solidFill>
                            <a:srgbClr val="FFFFFF"/>
                          </a:solidFill>
                        </a:rPr>
                        <a:t>Studenten </a:t>
                      </a:r>
                      <a:r>
                        <a:rPr lang="de" sz="1200" dirty="0">
                          <a:solidFill>
                            <a:srgbClr val="FFFFFF"/>
                          </a:solidFill>
                        </a:rPr>
                        <a:t>(bis 26 Jahre)</a:t>
                      </a:r>
                      <a:endParaRPr sz="1200" b="1" u="none" strike="noStrike" cap="none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247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chemeClr val="lt1"/>
                          </a:solidFill>
                        </a:rPr>
                        <a:t>0 €, 50% Rabatt auf deine Buchungen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Kinder / Jugendliche 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(bis 8 Jahre)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84</a:t>
                      </a:r>
                      <a:r>
                        <a:rPr lang="de" sz="1200" u="none" strike="noStrike" cap="none">
                          <a:solidFill>
                            <a:srgbClr val="FFFFFF"/>
                          </a:solidFill>
                        </a:rPr>
                        <a:t> €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de" sz="1200">
                          <a:solidFill>
                            <a:schemeClr val="lt1"/>
                          </a:solidFill>
                        </a:rPr>
                        <a:t>0 €, 50% Rabatt auf deine Buchungen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Fördermitglied, Passive Erwachsene</a:t>
                      </a:r>
                      <a:endParaRPr sz="12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84 €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-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Passive Kinder, Jugendliche (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bis 18 Jahre)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50 €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dirty="0">
                          <a:solidFill>
                            <a:srgbClr val="FFFFFF"/>
                          </a:solidFill>
                        </a:rPr>
                        <a:t>-</a:t>
                      </a:r>
                      <a:endParaRPr sz="12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Zweitmitgliedschaft Tennis-Sparte SC Condor</a:t>
                      </a:r>
                      <a:br>
                        <a:rPr lang="de" sz="1200" b="1">
                          <a:solidFill>
                            <a:srgbClr val="FFFFFF"/>
                          </a:solidFill>
                        </a:rPr>
                      </a:b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 &gt; Erwachsene Mitglieder Tennis</a:t>
                      </a:r>
                      <a:br>
                        <a:rPr lang="de" sz="1200" b="1">
                          <a:solidFill>
                            <a:srgbClr val="FFFFFF"/>
                          </a:solidFill>
                        </a:rPr>
                      </a:br>
                      <a:r>
                        <a:rPr lang="de" sz="1200" b="1">
                          <a:solidFill>
                            <a:srgbClr val="FFFFFF"/>
                          </a:solidFill>
                        </a:rPr>
                        <a:t> &gt; Kinder, Jugendliche Tennis</a:t>
                      </a: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 (bis 18 Jahre)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dirty="0">
                          <a:solidFill>
                            <a:srgbClr val="FFFFFF"/>
                          </a:solidFill>
                        </a:rPr>
                        <a:t>149 €</a:t>
                      </a:r>
                      <a:endParaRPr sz="1200" dirty="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dirty="0">
                          <a:solidFill>
                            <a:srgbClr val="FFFFFF"/>
                          </a:solidFill>
                        </a:rPr>
                        <a:t>  99 €</a:t>
                      </a:r>
                      <a:endParaRPr sz="12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-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b="1">
                          <a:solidFill>
                            <a:schemeClr val="lt1"/>
                          </a:solidFill>
                        </a:rPr>
                        <a:t>Zweitmitgliedschaft andere Sparte SC Condor</a:t>
                      </a:r>
                      <a:br>
                        <a:rPr lang="de" sz="1200" b="1">
                          <a:solidFill>
                            <a:schemeClr val="lt1"/>
                          </a:solidFill>
                        </a:rPr>
                      </a:br>
                      <a:r>
                        <a:rPr lang="de" sz="1200" b="1">
                          <a:solidFill>
                            <a:schemeClr val="lt1"/>
                          </a:solidFill>
                        </a:rPr>
                        <a:t> &gt; Erwachsene Einzelmitglieder </a:t>
                      </a:r>
                      <a:r>
                        <a:rPr lang="de" sz="1200">
                          <a:solidFill>
                            <a:schemeClr val="lt1"/>
                          </a:solidFill>
                        </a:rPr>
                        <a:t>(24-64 Jahre)</a:t>
                      </a:r>
                      <a:endParaRPr sz="1200">
                        <a:solidFill>
                          <a:schemeClr val="lt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b="1">
                          <a:solidFill>
                            <a:schemeClr val="lt1"/>
                          </a:solidFill>
                        </a:rPr>
                        <a:t> &gt; Sonstige erwachsene Mitglieder</a:t>
                      </a:r>
                      <a:br>
                        <a:rPr lang="de" sz="1200" b="1">
                          <a:solidFill>
                            <a:schemeClr val="lt1"/>
                          </a:solidFill>
                        </a:rPr>
                      </a:br>
                      <a:r>
                        <a:rPr lang="de" sz="1200" b="1">
                          <a:solidFill>
                            <a:schemeClr val="lt1"/>
                          </a:solidFill>
                        </a:rPr>
                        <a:t> &gt; Kinder, Jugendliche </a:t>
                      </a:r>
                      <a:r>
                        <a:rPr lang="de" sz="1200">
                          <a:solidFill>
                            <a:schemeClr val="lt1"/>
                          </a:solidFill>
                        </a:rPr>
                        <a:t>(bis 18 Jahre)</a:t>
                      </a:r>
                      <a:endParaRPr sz="1200" b="1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239 €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142 €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>
                          <a:solidFill>
                            <a:srgbClr val="FFFFFF"/>
                          </a:solidFill>
                        </a:rPr>
                        <a:t>  99 €</a:t>
                      </a:r>
                      <a:endParaRPr sz="12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200" dirty="0">
                          <a:solidFill>
                            <a:srgbClr val="FFFFFF"/>
                          </a:solidFill>
                        </a:rPr>
                        <a:t>-</a:t>
                      </a:r>
                      <a:endParaRPr sz="120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9999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7" name="Google Shape;77;g229b0f2865d_0_34"/>
          <p:cNvSpPr/>
          <p:nvPr/>
        </p:nvSpPr>
        <p:spPr>
          <a:xfrm>
            <a:off x="1341650" y="533700"/>
            <a:ext cx="6209100" cy="11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229b0f2865d_0_34"/>
          <p:cNvSpPr txBox="1"/>
          <p:nvPr/>
        </p:nvSpPr>
        <p:spPr>
          <a:xfrm>
            <a:off x="1727700" y="416800"/>
            <a:ext cx="614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de" sz="3000" b="1" i="0" u="none" strike="noStrike" cap="none">
                <a:solidFill>
                  <a:srgbClr val="C89F3A"/>
                </a:solidFill>
                <a:latin typeface="Verdana"/>
                <a:ea typeface="Verdana"/>
                <a:cs typeface="Verdana"/>
                <a:sym typeface="Verdana"/>
              </a:rPr>
              <a:t>SC CONDOR Padel </a:t>
            </a:r>
            <a:endParaRPr sz="3000" b="1" i="0" u="none" strike="noStrike" cap="none">
              <a:solidFill>
                <a:srgbClr val="C89F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g229b0f2865d_0_34"/>
          <p:cNvSpPr txBox="1"/>
          <p:nvPr/>
        </p:nvSpPr>
        <p:spPr>
          <a:xfrm>
            <a:off x="2997350" y="945300"/>
            <a:ext cx="4435200" cy="7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de" sz="3800" b="1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Mitgliedschaft</a:t>
            </a:r>
            <a:endParaRPr sz="3800" b="1" i="0" u="none" strike="noStrike" cap="none">
              <a:solidFill>
                <a:srgbClr val="43434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29b0f2865d_0_44"/>
          <p:cNvSpPr/>
          <p:nvPr/>
        </p:nvSpPr>
        <p:spPr>
          <a:xfrm>
            <a:off x="8925" y="-33000"/>
            <a:ext cx="7560000" cy="10472400"/>
          </a:xfrm>
          <a:prstGeom prst="rect">
            <a:avLst/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g229b0f2865d_0_44"/>
          <p:cNvSpPr/>
          <p:nvPr/>
        </p:nvSpPr>
        <p:spPr>
          <a:xfrm>
            <a:off x="-9525" y="533700"/>
            <a:ext cx="844500" cy="11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g229b0f2865d_0_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325" y="533701"/>
            <a:ext cx="4051074" cy="111599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29b0f2865d_0_44"/>
          <p:cNvSpPr/>
          <p:nvPr/>
        </p:nvSpPr>
        <p:spPr>
          <a:xfrm>
            <a:off x="1341650" y="533700"/>
            <a:ext cx="6209100" cy="11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29b0f2865d_0_44"/>
          <p:cNvSpPr txBox="1"/>
          <p:nvPr/>
        </p:nvSpPr>
        <p:spPr>
          <a:xfrm>
            <a:off x="1727700" y="416800"/>
            <a:ext cx="6145200" cy="11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de" sz="3000" b="1" i="0" u="none" strike="noStrike" cap="none">
                <a:solidFill>
                  <a:srgbClr val="C89F3A"/>
                </a:solidFill>
                <a:latin typeface="Verdana"/>
                <a:ea typeface="Verdana"/>
                <a:cs typeface="Verdana"/>
                <a:sym typeface="Verdana"/>
              </a:rPr>
              <a:t>SC CONDOR Padel </a:t>
            </a:r>
            <a:endParaRPr sz="3000" b="1" i="0" u="none" strike="noStrike" cap="none">
              <a:solidFill>
                <a:srgbClr val="C89F3A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9" name="Google Shape;89;g229b0f2865d_0_44"/>
          <p:cNvSpPr txBox="1"/>
          <p:nvPr/>
        </p:nvSpPr>
        <p:spPr>
          <a:xfrm>
            <a:off x="2997350" y="945300"/>
            <a:ext cx="4435200" cy="7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de" sz="3800" b="1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Mitgliedschaft</a:t>
            </a:r>
            <a:endParaRPr sz="3800" b="1" i="0" u="none" strike="noStrike" cap="none">
              <a:solidFill>
                <a:srgbClr val="43434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g229b0f2865d_0_44"/>
          <p:cNvSpPr txBox="1"/>
          <p:nvPr/>
        </p:nvSpPr>
        <p:spPr>
          <a:xfrm>
            <a:off x="537800" y="2359700"/>
            <a:ext cx="6618300" cy="39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Die Mitgliedschaftsperiode richtet sich nach dem Kalenderjahr. Bei unterjährigem Eintritt wird </a:t>
            </a:r>
            <a:r>
              <a:rPr lang="de" dirty="0">
                <a:solidFill>
                  <a:schemeClr val="lt1"/>
                </a:solidFill>
              </a:rPr>
              <a:t>der Mitgliedsbeitrag anteilig berechnet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Eine Aufnahmegebühr fällt nicht an. Der Jahresbeitrag</a:t>
            </a:r>
            <a:r>
              <a:rPr lang="de" dirty="0">
                <a:solidFill>
                  <a:schemeClr val="lt1"/>
                </a:solidFill>
              </a:rPr>
              <a:t> wird 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vierteljährlic</a:t>
            </a:r>
            <a:r>
              <a:rPr lang="de" dirty="0">
                <a:solidFill>
                  <a:schemeClr val="lt1"/>
                </a:solidFill>
              </a:rPr>
              <a:t>h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entrichtet werden. </a:t>
            </a: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Eine Schnuppermitgliedschaft gilt einen Monat</a:t>
            </a:r>
            <a:r>
              <a:rPr lang="de" dirty="0">
                <a:solidFill>
                  <a:schemeClr val="lt1"/>
                </a:solidFill>
              </a:rPr>
              <a:t>. Wenn Interesse an einer vollen Mitgliedschaft besteht, muss der Antrag separat gestellt werden. Eine Schnuppermitgliedschaft kann einmalig gebucht werden.</a:t>
            </a:r>
            <a:endParaRPr dirty="0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dirty="0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de" dirty="0">
                <a:solidFill>
                  <a:schemeClr val="lt1"/>
                </a:solidFill>
              </a:rPr>
              <a:t>Eine SAISON Mitgliedschaft beinhaltet Flatrate-Spielen von April bis Oktober. Bei unterjähriger </a:t>
            </a:r>
            <a:r>
              <a:rPr lang="de" b="1" dirty="0">
                <a:solidFill>
                  <a:schemeClr val="lt1"/>
                </a:solidFill>
              </a:rPr>
              <a:t>Erstaufnahme </a:t>
            </a:r>
            <a:r>
              <a:rPr lang="de" dirty="0">
                <a:solidFill>
                  <a:schemeClr val="lt1"/>
                </a:solidFill>
              </a:rPr>
              <a:t>(Eintritt) während einer laufenden Saison wird ein anteiliger </a:t>
            </a:r>
            <a:r>
              <a:rPr lang="de" b="1" dirty="0">
                <a:solidFill>
                  <a:schemeClr val="lt1"/>
                </a:solidFill>
              </a:rPr>
              <a:t>Erstbeitrag </a:t>
            </a:r>
            <a:r>
              <a:rPr lang="de" dirty="0">
                <a:solidFill>
                  <a:schemeClr val="lt1"/>
                </a:solidFill>
              </a:rPr>
              <a:t>erhoben. </a:t>
            </a:r>
            <a:endParaRPr dirty="0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b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Die Kündigungsfrist beträgt 3 Monate zum Jahresende. Fragen zur Mitgliedschaft an </a:t>
            </a:r>
            <a:r>
              <a:rPr lang="de" dirty="0">
                <a:solidFill>
                  <a:schemeClr val="lt1"/>
                </a:solidFill>
              </a:rPr>
              <a:t>padel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@sccondor.de.</a:t>
            </a: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Für Mitglieder</a:t>
            </a:r>
            <a:r>
              <a:rPr lang="de" dirty="0">
                <a:solidFill>
                  <a:schemeClr val="lt1"/>
                </a:solidFill>
              </a:rPr>
              <a:t>-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Geschwisterkinder, Familien und Mitglieder anderer Condor Vereinssparten gelten Sonderbeiträge/-nachlässe (Tennismitglieder </a:t>
            </a:r>
            <a:r>
              <a:rPr lang="de" dirty="0">
                <a:solidFill>
                  <a:schemeClr val="lt1"/>
                </a:solidFill>
              </a:rPr>
              <a:t>~</a:t>
            </a:r>
            <a:r>
              <a:rPr lang="de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50% Nachlass, sonstige Condor Mitglieder bis zu 35% Nachlass).</a:t>
            </a:r>
            <a:endParaRPr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1" name="Google Shape;91;g229b0f2865d_0_44"/>
          <p:cNvGrpSpPr/>
          <p:nvPr/>
        </p:nvGrpSpPr>
        <p:grpSpPr>
          <a:xfrm>
            <a:off x="537800" y="6886455"/>
            <a:ext cx="6465900" cy="3351827"/>
            <a:chOff x="537800" y="6807105"/>
            <a:chExt cx="6465900" cy="3136147"/>
          </a:xfrm>
        </p:grpSpPr>
        <p:grpSp>
          <p:nvGrpSpPr>
            <p:cNvPr id="92" name="Google Shape;92;g229b0f2865d_0_44"/>
            <p:cNvGrpSpPr/>
            <p:nvPr/>
          </p:nvGrpSpPr>
          <p:grpSpPr>
            <a:xfrm>
              <a:off x="537800" y="6807105"/>
              <a:ext cx="6465900" cy="3136147"/>
              <a:chOff x="590050" y="4403450"/>
              <a:chExt cx="6465900" cy="2919518"/>
            </a:xfrm>
          </p:grpSpPr>
          <p:sp>
            <p:nvSpPr>
              <p:cNvPr id="93" name="Google Shape;93;g229b0f2865d_0_44"/>
              <p:cNvSpPr/>
              <p:nvPr/>
            </p:nvSpPr>
            <p:spPr>
              <a:xfrm>
                <a:off x="590050" y="4403450"/>
                <a:ext cx="6465900" cy="2810690"/>
              </a:xfrm>
              <a:prstGeom prst="rect">
                <a:avLst/>
              </a:prstGeom>
              <a:solidFill>
                <a:srgbClr val="C89F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94" name="Google Shape;94;g229b0f2865d_0_44"/>
              <p:cNvSpPr txBox="1"/>
              <p:nvPr/>
            </p:nvSpPr>
            <p:spPr>
              <a:xfrm>
                <a:off x="672213" y="4823450"/>
                <a:ext cx="6209100" cy="24995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457200" marR="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200"/>
                  <a:buFont typeface="Arial"/>
                  <a:buChar char="★"/>
                </a:pPr>
                <a:r>
                  <a:rPr lang="de" sz="120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12 Monate Flatrate spielen</a:t>
                </a:r>
                <a:endParaRPr sz="12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457200" marR="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200"/>
                  <a:buFont typeface="Arial"/>
                  <a:buChar char="★"/>
                </a:pPr>
                <a:r>
                  <a:rPr lang="de" sz="120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∅ 20% Nachlass auf Turniere vor Ort</a:t>
                </a:r>
                <a:endParaRPr sz="12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457200" marR="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200"/>
                  <a:buFont typeface="Arial"/>
                  <a:buChar char="★"/>
                </a:pPr>
                <a:r>
                  <a:rPr lang="de" sz="120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∅ 20% Nachlass auf Spezialtrainingskurse</a:t>
                </a:r>
                <a:endParaRPr sz="12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457200" marR="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200"/>
                  <a:buFont typeface="Arial"/>
                  <a:buChar char="★"/>
                </a:pPr>
                <a:r>
                  <a:rPr lang="de" sz="1200" b="0" i="0" u="none" strike="noStrike" cap="none" dirty="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rPr>
                  <a:t>10% Nachlass beim Onlineshop Padelfreunde</a:t>
                </a:r>
              </a:p>
              <a:p>
                <a:pPr marL="457200" marR="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200"/>
                  <a:buFont typeface="Arial"/>
                  <a:buChar char="★"/>
                </a:pPr>
                <a:r>
                  <a:rPr lang="de" sz="1200" dirty="0">
                    <a:solidFill>
                      <a:srgbClr val="FFFFFF"/>
                    </a:solidFill>
                  </a:rPr>
                  <a:t>30%/15% Rabatt bei P3 Padel Club Hamburg</a:t>
                </a:r>
                <a:endParaRPr sz="1200" b="0" i="0" u="none" strike="noStrike" cap="none" dirty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  <a:p>
                <a:pPr marL="45720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200"/>
                  <a:buChar char="★"/>
                </a:pPr>
                <a:r>
                  <a:rPr lang="de" sz="1200" dirty="0">
                    <a:solidFill>
                      <a:schemeClr val="lt1"/>
                    </a:solidFill>
                  </a:rPr>
                  <a:t>25 € Bonus pro gewonnenes Neumitglied ab dem 2. Mitgliedsjahr</a:t>
                </a:r>
                <a:endParaRPr sz="1200" dirty="0">
                  <a:solidFill>
                    <a:schemeClr val="lt1"/>
                  </a:solidFill>
                </a:endParaRPr>
              </a:p>
              <a:p>
                <a:pPr marL="45720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200"/>
                  <a:buChar char="★"/>
                </a:pPr>
                <a:r>
                  <a:rPr lang="de" sz="1200" dirty="0">
                    <a:solidFill>
                      <a:schemeClr val="lt1"/>
                    </a:solidFill>
                  </a:rPr>
                  <a:t>1h kostenlos Schnuppern für Freunde</a:t>
                </a:r>
                <a:endParaRPr sz="1200" dirty="0">
                  <a:solidFill>
                    <a:schemeClr val="lt1"/>
                  </a:solidFill>
                </a:endParaRPr>
              </a:p>
              <a:p>
                <a:pPr marL="45720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200"/>
                  <a:buChar char="★"/>
                </a:pPr>
                <a:r>
                  <a:rPr lang="de" sz="1200" dirty="0">
                    <a:solidFill>
                      <a:schemeClr val="lt1"/>
                    </a:solidFill>
                  </a:rPr>
                  <a:t>~50% auf Tennis-Mitgliedschaft und vice versa</a:t>
                </a:r>
                <a:endParaRPr sz="1200" dirty="0">
                  <a:solidFill>
                    <a:schemeClr val="lt1"/>
                  </a:solidFill>
                </a:endParaRPr>
              </a:p>
              <a:p>
                <a:pPr marL="457200" lvl="0" indent="-304800" algn="l" rtl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200"/>
                  <a:buChar char="★"/>
                </a:pPr>
                <a:r>
                  <a:rPr lang="de" sz="1200" dirty="0">
                    <a:solidFill>
                      <a:schemeClr val="lt1"/>
                    </a:solidFill>
                  </a:rPr>
                  <a:t>aktiv gestalten, besondere Events uvm.</a:t>
                </a:r>
                <a:endParaRPr sz="12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5" name="Google Shape;95;g229b0f2865d_0_44"/>
            <p:cNvSpPr txBox="1"/>
            <p:nvPr/>
          </p:nvSpPr>
          <p:spPr>
            <a:xfrm>
              <a:off x="690200" y="6882275"/>
              <a:ext cx="3476400" cy="43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de" sz="14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Eure Vorteile als Mitglied im Überblick</a:t>
              </a:r>
              <a:endPara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Office PowerPoint</Application>
  <PresentationFormat>Benutzerdefiniert</PresentationFormat>
  <Paragraphs>95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Verdana</vt:lpstr>
      <vt:lpstr>Simple Light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Thomas Keusen</cp:lastModifiedBy>
  <cp:revision>1</cp:revision>
  <dcterms:modified xsi:type="dcterms:W3CDTF">2025-04-04T12:19:26Z</dcterms:modified>
</cp:coreProperties>
</file>